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6" r:id="rId3"/>
    <p:sldId id="258" r:id="rId4"/>
    <p:sldId id="259" r:id="rId5"/>
    <p:sldId id="263" r:id="rId6"/>
    <p:sldId id="264" r:id="rId7"/>
    <p:sldId id="265" r:id="rId8"/>
    <p:sldId id="266" r:id="rId9"/>
    <p:sldId id="260" r:id="rId10"/>
    <p:sldId id="261" r:id="rId11"/>
    <p:sldId id="268" r:id="rId12"/>
    <p:sldId id="282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83" r:id="rId24"/>
    <p:sldId id="286" r:id="rId25"/>
    <p:sldId id="279" r:id="rId26"/>
    <p:sldId id="280" r:id="rId27"/>
    <p:sldId id="285" r:id="rId28"/>
    <p:sldId id="281" r:id="rId29"/>
    <p:sldId id="28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FFF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55" autoAdjust="0"/>
    <p:restoredTop sz="94660"/>
  </p:normalViewPr>
  <p:slideViewPr>
    <p:cSldViewPr>
      <p:cViewPr>
        <p:scale>
          <a:sx n="62" d="100"/>
          <a:sy n="62" d="100"/>
        </p:scale>
        <p:origin x="-2064" y="-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&#1053;&#1072;&#1076;&#1077;&#1078;&#1076;&#1072;\&#1056;&#1072;&#1073;&#1086;&#1095;&#1080;&#1081;%20&#1089;&#1090;&#1086;&#1083;\&#1044;&#1040;&#1053;&#1048;&#1048;&#1051;\&#1088;&#1077;&#1079;&#1091;&#1083;&#1100;&#1090;&#1072;&#1090;&#1099;%20&#1086;&#1087;&#1088;&#1086;&#1089;&#1072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&#1053;&#1072;&#1076;&#1077;&#1078;&#1076;&#1072;\&#1056;&#1072;&#1073;&#1086;&#1095;&#1080;&#1081;%20&#1089;&#1090;&#1086;&#1083;\&#1044;&#1040;&#1053;&#1048;&#1048;&#1051;\&#1088;&#1077;&#1079;&#1091;&#1083;&#1100;&#1090;&#1072;&#1090;&#1099;%20&#1086;&#1087;&#1088;&#1086;&#1089;&#1072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&#1053;&#1072;&#1076;&#1077;&#1078;&#1076;&#1072;\&#1056;&#1072;&#1073;&#1086;&#1095;&#1080;&#1081;%20&#1089;&#1090;&#1086;&#1083;\&#1044;&#1040;&#1053;&#1048;&#1048;&#1051;\&#1088;&#1077;&#1079;&#1091;&#1083;&#1100;&#1090;&#1072;&#1090;&#1099;%20&#1086;&#1087;&#1088;&#1086;&#1089;&#1072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&#1053;&#1072;&#1076;&#1077;&#1078;&#1076;&#1072;\&#1056;&#1072;&#1073;&#1086;&#1095;&#1080;&#1081;%20&#1089;&#1090;&#1086;&#1083;\&#1044;&#1040;&#1053;&#1048;&#1048;&#1051;\&#1088;&#1077;&#1079;&#1091;&#1083;&#1100;&#1090;&#1072;&#1090;&#1099;%20&#1086;&#1087;&#1088;&#1086;&#1089;&#1072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&#1053;&#1072;&#1076;&#1077;&#1078;&#1076;&#1072;\&#1056;&#1072;&#1073;&#1086;&#1095;&#1080;&#1081;%20&#1089;&#1090;&#1086;&#1083;\&#1044;&#1040;&#1053;&#1048;&#1048;&#1051;\&#1088;&#1077;&#1079;&#1091;&#1083;&#1100;&#1090;&#1072;&#1090;&#1099;%20&#1086;&#1087;&#1088;&#1086;&#1089;&#1072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&#1053;&#1072;&#1076;&#1077;&#1078;&#1076;&#1072;\&#1056;&#1072;&#1073;&#1086;&#1095;&#1080;&#1081;%20&#1089;&#1090;&#1086;&#1083;\&#1044;&#1040;&#1053;&#1048;&#1048;&#1051;\&#1088;&#1077;&#1079;&#1091;&#1083;&#1100;&#1090;&#1072;&#1090;&#1099;%20&#1086;&#1087;&#1088;&#1086;&#1089;&#1072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6</a:t>
            </a:r>
            <a:r>
              <a:rPr lang="ru-RU" baseline="0" dirty="0" smtClean="0"/>
              <a:t> КЛАСС</a:t>
            </a:r>
            <a:endParaRPr lang="ru-RU" dirty="0"/>
          </a:p>
        </c:rich>
      </c:tx>
      <c:layout/>
      <c:overlay val="1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v>да</c:v>
          </c:tx>
          <c:invertIfNegative val="0"/>
          <c:cat>
            <c:strRef>
              <c:f>Лист1!$E$5:$E$7</c:f>
              <c:strCache>
                <c:ptCount val="3"/>
                <c:pt idx="0">
                  <c:v>Знаете ли Вы, что такое статическое электричество?</c:v>
                </c:pt>
                <c:pt idx="1">
                  <c:v>Знаете, где оно возникает?</c:v>
                </c:pt>
                <c:pt idx="2">
                  <c:v>Можете привести пример?</c:v>
                </c:pt>
              </c:strCache>
            </c:strRef>
          </c:cat>
          <c:val>
            <c:numRef>
              <c:f>Лист1!$F$5:$F$7</c:f>
              <c:numCache>
                <c:formatCode>0%</c:formatCode>
                <c:ptCount val="3"/>
                <c:pt idx="0">
                  <c:v>0.7200000000000002</c:v>
                </c:pt>
                <c:pt idx="1">
                  <c:v>0.5</c:v>
                </c:pt>
                <c:pt idx="2">
                  <c:v>0.56000000000000005</c:v>
                </c:pt>
              </c:numCache>
            </c:numRef>
          </c:val>
        </c:ser>
        <c:ser>
          <c:idx val="1"/>
          <c:order val="1"/>
          <c:tx>
            <c:v>нет</c:v>
          </c:tx>
          <c:invertIfNegative val="0"/>
          <c:cat>
            <c:strRef>
              <c:f>Лист1!$E$5:$E$7</c:f>
              <c:strCache>
                <c:ptCount val="3"/>
                <c:pt idx="0">
                  <c:v>Знаете ли Вы, что такое статическое электричество?</c:v>
                </c:pt>
                <c:pt idx="1">
                  <c:v>Знаете, где оно возникает?</c:v>
                </c:pt>
                <c:pt idx="2">
                  <c:v>Можете привести пример?</c:v>
                </c:pt>
              </c:strCache>
            </c:strRef>
          </c:cat>
          <c:val>
            <c:numRef>
              <c:f>Лист1!$G$5:$G$7</c:f>
              <c:numCache>
                <c:formatCode>0%</c:formatCode>
                <c:ptCount val="3"/>
                <c:pt idx="0">
                  <c:v>0.28000000000000008</c:v>
                </c:pt>
                <c:pt idx="1">
                  <c:v>0.5</c:v>
                </c:pt>
                <c:pt idx="2">
                  <c:v>0.44000000000000011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3872000"/>
        <c:axId val="91938816"/>
        <c:axId val="0"/>
      </c:bar3DChart>
      <c:catAx>
        <c:axId val="83872000"/>
        <c:scaling>
          <c:orientation val="minMax"/>
        </c:scaling>
        <c:delete val="0"/>
        <c:axPos val="b"/>
        <c:majorTickMark val="out"/>
        <c:minorTickMark val="none"/>
        <c:tickLblPos val="nextTo"/>
        <c:crossAx val="91938816"/>
        <c:crosses val="autoZero"/>
        <c:auto val="1"/>
        <c:lblAlgn val="ctr"/>
        <c:lblOffset val="100"/>
        <c:noMultiLvlLbl val="0"/>
      </c:catAx>
      <c:valAx>
        <c:axId val="9193881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8387200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РЕЗУЛЬТАТЫ ОПРОСА 4 КЛАССА</a:t>
            </a:r>
          </a:p>
        </c:rich>
      </c:tx>
      <c:layout/>
      <c:overlay val="1"/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РЕЗУЛЬТАТЫ ОПРОСА 4 КЛАССА</a:t>
            </a:r>
          </a:p>
        </c:rich>
      </c:tx>
      <c:layout/>
      <c:overlay val="1"/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4 КЛАСС</a:t>
            </a:r>
          </a:p>
        </c:rich>
      </c:tx>
      <c:layout/>
      <c:overlay val="1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v>ДА</c:v>
          </c:tx>
          <c:invertIfNegative val="0"/>
          <c:cat>
            <c:strRef>
              <c:f>Лист1!$E$10:$E$12</c:f>
              <c:strCache>
                <c:ptCount val="3"/>
                <c:pt idx="0">
                  <c:v>Знаете ли Вы, что такое статическое электричество?</c:v>
                </c:pt>
                <c:pt idx="1">
                  <c:v>Знаете, где оно возникает?</c:v>
                </c:pt>
                <c:pt idx="2">
                  <c:v>Можете привести пример?</c:v>
                </c:pt>
              </c:strCache>
            </c:strRef>
          </c:cat>
          <c:val>
            <c:numRef>
              <c:f>Лист1!$F$10:$F$12</c:f>
              <c:numCache>
                <c:formatCode>0%</c:formatCode>
                <c:ptCount val="3"/>
                <c:pt idx="0">
                  <c:v>0.48000000000000009</c:v>
                </c:pt>
                <c:pt idx="1">
                  <c:v>0.4</c:v>
                </c:pt>
                <c:pt idx="2">
                  <c:v>0.16</c:v>
                </c:pt>
              </c:numCache>
            </c:numRef>
          </c:val>
        </c:ser>
        <c:ser>
          <c:idx val="1"/>
          <c:order val="1"/>
          <c:tx>
            <c:v>НЕТ</c:v>
          </c:tx>
          <c:invertIfNegative val="0"/>
          <c:cat>
            <c:strRef>
              <c:f>Лист1!$E$10:$E$12</c:f>
              <c:strCache>
                <c:ptCount val="3"/>
                <c:pt idx="0">
                  <c:v>Знаете ли Вы, что такое статическое электричество?</c:v>
                </c:pt>
                <c:pt idx="1">
                  <c:v>Знаете, где оно возникает?</c:v>
                </c:pt>
                <c:pt idx="2">
                  <c:v>Можете привести пример?</c:v>
                </c:pt>
              </c:strCache>
            </c:strRef>
          </c:cat>
          <c:val>
            <c:numRef>
              <c:f>Лист1!$G$10:$G$12</c:f>
              <c:numCache>
                <c:formatCode>0%</c:formatCode>
                <c:ptCount val="3"/>
                <c:pt idx="0">
                  <c:v>0.52</c:v>
                </c:pt>
                <c:pt idx="1">
                  <c:v>0.6000000000000002</c:v>
                </c:pt>
                <c:pt idx="2">
                  <c:v>0.84000000000000019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2045184"/>
        <c:axId val="102046720"/>
        <c:axId val="0"/>
      </c:bar3DChart>
      <c:catAx>
        <c:axId val="102045184"/>
        <c:scaling>
          <c:orientation val="minMax"/>
        </c:scaling>
        <c:delete val="0"/>
        <c:axPos val="b"/>
        <c:majorTickMark val="out"/>
        <c:minorTickMark val="none"/>
        <c:tickLblPos val="nextTo"/>
        <c:crossAx val="102046720"/>
        <c:crosses val="autoZero"/>
        <c:auto val="1"/>
        <c:lblAlgn val="ctr"/>
        <c:lblOffset val="100"/>
        <c:noMultiLvlLbl val="0"/>
      </c:catAx>
      <c:valAx>
        <c:axId val="10204672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0204518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6 КЛАСС</a:t>
            </a:r>
          </a:p>
        </c:rich>
      </c:tx>
      <c:layout/>
      <c:overlay val="1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Lbls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Лист1!$C$56:$C$57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Лист1!$D$56:$D$57</c:f>
              <c:numCache>
                <c:formatCode>General</c:formatCode>
                <c:ptCount val="2"/>
                <c:pt idx="0">
                  <c:v>28</c:v>
                </c:pt>
                <c:pt idx="1">
                  <c:v>72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4 КЛАСС</a:t>
            </a:r>
          </a:p>
        </c:rich>
      </c:tx>
      <c:layout>
        <c:manualLayout>
          <c:xMode val="edge"/>
          <c:yMode val="edge"/>
          <c:x val="0.40285411198600202"/>
          <c:y val="3.2407407407407433E-2"/>
        </c:manualLayout>
      </c:layout>
      <c:overlay val="1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Lbls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Лист1!$C$60:$C$61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Лист1!$D$60:$D$61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atomoid.narod.ru/rezerford/6-1-4.gif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260648"/>
            <a:ext cx="741682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Муниципальное общеобразовательное учреждение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«Средняя общеобразовательная школа № 7»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Ржева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Тверской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области</a:t>
            </a: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/>
              <a:t>Информационный проект</a:t>
            </a:r>
          </a:p>
          <a:p>
            <a:pPr algn="ctr"/>
            <a:r>
              <a:rPr lang="ru-RU" b="1" dirty="0" smtClean="0"/>
              <a:t>«СТАТИЧЕСКОЕ ЭЛЕКТРИЧЕСТВО»</a:t>
            </a:r>
          </a:p>
          <a:p>
            <a:pPr algn="ctr"/>
            <a:endParaRPr lang="ru-RU" b="1" dirty="0" smtClean="0"/>
          </a:p>
          <a:p>
            <a:pPr algn="r"/>
            <a:r>
              <a:rPr lang="ru-RU" dirty="0" smtClean="0"/>
              <a:t>Работу выполнил</a:t>
            </a:r>
          </a:p>
          <a:p>
            <a:pPr algn="r"/>
            <a:r>
              <a:rPr lang="ru-RU" dirty="0" smtClean="0"/>
              <a:t>ученика  </a:t>
            </a:r>
            <a:r>
              <a:rPr lang="ru-RU" dirty="0"/>
              <a:t>6 класса</a:t>
            </a:r>
          </a:p>
          <a:p>
            <a:pPr algn="r"/>
            <a:r>
              <a:rPr lang="ru-RU" b="1" dirty="0" smtClean="0"/>
              <a:t>Ильчук </a:t>
            </a:r>
            <a:r>
              <a:rPr lang="ru-RU" b="1" dirty="0"/>
              <a:t>Даниил Георгиевич</a:t>
            </a:r>
            <a:r>
              <a:rPr lang="ru-RU" dirty="0"/>
              <a:t>.</a:t>
            </a:r>
          </a:p>
          <a:p>
            <a:pPr algn="r"/>
            <a:r>
              <a:rPr lang="ru-RU" dirty="0" smtClean="0"/>
              <a:t>                                           Руководитель</a:t>
            </a:r>
            <a:r>
              <a:rPr lang="ru-RU" dirty="0"/>
              <a:t>: </a:t>
            </a:r>
            <a:r>
              <a:rPr lang="ru-RU" b="1" dirty="0" smtClean="0"/>
              <a:t>Бусыгина Надежда Евгеньевна</a:t>
            </a:r>
            <a:r>
              <a:rPr lang="ru-RU" dirty="0" smtClean="0"/>
              <a:t>, </a:t>
            </a:r>
            <a:r>
              <a:rPr lang="ru-RU" dirty="0"/>
              <a:t>учитель </a:t>
            </a:r>
            <a:r>
              <a:rPr lang="ru-RU" dirty="0" smtClean="0"/>
              <a:t>физики</a:t>
            </a:r>
          </a:p>
          <a:p>
            <a:pPr algn="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Ржев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43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404664"/>
            <a:ext cx="6624736" cy="4680520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/>
              <a:t>СТАТИЧЕСКОЕ ЭЛЕКТРИЧЕСТВО В ПРИРОДЕ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Arial Unicode MS"/>
                <a:cs typeface="Times New Roman"/>
              </a:rPr>
              <a:t>      Статическое </a:t>
            </a:r>
            <a:r>
              <a:rPr lang="ru-RU" dirty="0">
                <a:latin typeface="Times New Roman"/>
                <a:ea typeface="Arial Unicode MS"/>
                <a:cs typeface="Times New Roman"/>
              </a:rPr>
              <a:t>электричество – это явление, которое часто встречается в природе, быту и технике. Наиболее яркий пример статического электричества знают все. Это молния. Во время грозы облака трутся о воздух и заряжаются отрицательно. Они притягивают к себе противоположный заряд, который скапливается на почве, на деревьях, на домах. Когда заряд облака становится слишком большим, происходит электрический разряд – молния, то есть резкое и очень сильное перемещение электрических зарядов от облака на землю. Молния видна, как яркая вспышка света. Она может быть очень опасна. </a:t>
            </a:r>
            <a:endParaRPr lang="ru-RU" dirty="0" smtClean="0">
              <a:latin typeface="Times New Roman"/>
              <a:ea typeface="Arial Unicode MS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dirty="0">
              <a:latin typeface="Times New Roman"/>
              <a:ea typeface="Arial Unicode MS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Arial Unicode MS"/>
                <a:cs typeface="Times New Roman"/>
              </a:rPr>
              <a:t>       Первый </a:t>
            </a:r>
            <a:r>
              <a:rPr lang="ru-RU" dirty="0">
                <a:latin typeface="Times New Roman"/>
                <a:ea typeface="Arial Unicode MS"/>
                <a:cs typeface="Times New Roman"/>
              </a:rPr>
              <a:t>молниеотвод (громоотвод) изобрел </a:t>
            </a:r>
            <a:r>
              <a:rPr lang="ru-RU" dirty="0" err="1">
                <a:latin typeface="Times New Roman"/>
                <a:ea typeface="Arial Unicode MS"/>
                <a:cs typeface="Times New Roman"/>
              </a:rPr>
              <a:t>Бенджамен</a:t>
            </a:r>
            <a:r>
              <a:rPr lang="ru-RU" dirty="0">
                <a:latin typeface="Times New Roman"/>
                <a:ea typeface="Arial Unicode MS"/>
                <a:cs typeface="Times New Roman"/>
              </a:rPr>
              <a:t> Франклин в 1752г. Он понял, что молния – это огромный разряд энергии и заостренный металлический прут может притянуть этот разряд к себе. Современные громоотводы имеют заземленный провод. По  нему электрические заряды уходят в землю. 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3074" name="Picture 2" descr="C:\Users\User\Desktop\ФИЗИКА\гроза\x_903a84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80" y="620688"/>
            <a:ext cx="2252606" cy="1689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ownloads\theautobiographyofbenjar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8" y="3573016"/>
            <a:ext cx="2016225" cy="2630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59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РЕЗУЛЬТАТЫ СОЦИОЛОГИЧЕСКОГО ИССЛЕДОВАНИЯ </a:t>
            </a:r>
            <a:endParaRPr lang="ru-RU" sz="2400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785786" y="5286388"/>
            <a:ext cx="7429552" cy="54864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428596" y="928670"/>
          <a:ext cx="8429684" cy="5715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Содержимое 6"/>
          <p:cNvGraphicFramePr>
            <a:graphicFrameLocks noGrp="1"/>
          </p:cNvGraphicFramePr>
          <p:nvPr>
            <p:ph sz="quarter" idx="4"/>
          </p:nvPr>
        </p:nvGraphicFramePr>
        <p:xfrm>
          <a:off x="4643438" y="857232"/>
          <a:ext cx="4157692" cy="39528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РЕЗУЛЬТАТЫ СОЦИОЛОГИЧЕСКОГО ИССЛЕДОВАНИЯ </a:t>
            </a:r>
            <a:endParaRPr lang="ru-RU" sz="2400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785786" y="5286388"/>
            <a:ext cx="7429552" cy="54864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quarter" idx="4"/>
          </p:nvPr>
        </p:nvGraphicFramePr>
        <p:xfrm>
          <a:off x="4643438" y="857232"/>
          <a:ext cx="4157692" cy="39528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Содержимое 11"/>
          <p:cNvGraphicFramePr>
            <a:graphicFrameLocks noGrp="1"/>
          </p:cNvGraphicFramePr>
          <p:nvPr>
            <p:ph sz="half" idx="2"/>
          </p:nvPr>
        </p:nvGraphicFramePr>
        <p:xfrm>
          <a:off x="357158" y="1000108"/>
          <a:ext cx="8572560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Наблюдение электризации в быту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ИЗИКА\ДанЯ\МОИ ОПЫТЫ\IMG_29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8" y="785794"/>
            <a:ext cx="3280163" cy="307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ФИЗИКА\ДанЯ\МОИ ОПЫТЫ\IMG_29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000108"/>
            <a:ext cx="3517344" cy="242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ФИЗИКА\ДанЯ\МОИ ОПЫТЫ\IMG_29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297" y="3500438"/>
            <a:ext cx="3287613" cy="3357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Надежда\Мои документы\Мои рисунки\человек.bmp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7" y="1357298"/>
            <a:ext cx="3088171" cy="2857520"/>
          </a:xfrm>
          <a:prstGeom prst="rect">
            <a:avLst/>
          </a:prstGeom>
          <a:noFill/>
        </p:spPr>
      </p:pic>
      <p:pic>
        <p:nvPicPr>
          <p:cNvPr id="3" name="Picture 2" descr="C:\Users\User\Desktop\IMG_308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168020"/>
            <a:ext cx="4608512" cy="3125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ЭЛЕКТРИЗАЦИЯ В ПРИРОДЕ - молния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836713"/>
            <a:ext cx="8136904" cy="2304255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/>
                <a:ea typeface="Times New Roman"/>
              </a:rPr>
              <a:t>      Молния  </a:t>
            </a:r>
            <a:r>
              <a:rPr lang="ru-RU" dirty="0">
                <a:latin typeface="Times New Roman"/>
                <a:ea typeface="Times New Roman"/>
              </a:rPr>
              <a:t>- одна из наиболее  распространенных форм  мгновенно высвобождающейся  энергии   статического электричества. В результате движения  воздушных потоков, насыщенных водяными порами,   образуются  грозовые облака,  которые  являются носителями статического электричества. Электрические разряды  образуются между  разноименными  заряженными облаками  или, чаще  между заряженным облаком и землей.  При достижении определенной разницы потенциалов  происходит разряд молнии   между облаками или на земле.</a:t>
            </a:r>
            <a:endParaRPr lang="ru-RU" dirty="0"/>
          </a:p>
        </p:txBody>
      </p:sp>
      <p:pic>
        <p:nvPicPr>
          <p:cNvPr id="2050" name="Picture 2" descr="G:\ФИЗИКА\гроза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40" y="4572008"/>
            <a:ext cx="2762270" cy="2071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G:\ФИЗИКА\гроза\getImage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4" y="2928934"/>
            <a:ext cx="3059415" cy="2039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Desktop\1316096873_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52771"/>
            <a:ext cx="2927410" cy="2547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СТАТИСТИЧЕСКОГО ИССЛЕДОВАНИЯ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285720" y="5643578"/>
            <a:ext cx="8429684" cy="1000132"/>
          </a:xfrm>
        </p:spPr>
        <p:txBody>
          <a:bodyPr/>
          <a:lstStyle/>
          <a:p>
            <a:pPr algn="ctr"/>
            <a:r>
              <a:rPr lang="ru-RU" dirty="0"/>
              <a:t>Знаете ли Вы, где человек в быту  использует явления статического электричества?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500034" y="1357298"/>
          <a:ext cx="4143404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Содержимое 9"/>
          <p:cNvGraphicFramePr>
            <a:graphicFrameLocks noGrp="1"/>
          </p:cNvGraphicFramePr>
          <p:nvPr>
            <p:ph sz="quarter" idx="4"/>
          </p:nvPr>
        </p:nvGraphicFramePr>
        <p:xfrm>
          <a:off x="4943468" y="1142984"/>
          <a:ext cx="4200532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Применение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00628"/>
            <a:ext cx="8568952" cy="3579849"/>
          </a:xfrm>
        </p:spPr>
        <p:txBody>
          <a:bodyPr/>
          <a:lstStyle/>
          <a:p>
            <a:r>
              <a:rPr lang="ru-RU" sz="1100" dirty="0">
                <a:latin typeface="Times New Roman"/>
                <a:ea typeface="Times New Roman"/>
              </a:rPr>
              <a:t>Изготовление наждачной бумаги</a:t>
            </a:r>
            <a:r>
              <a:rPr lang="ru-RU" dirty="0" smtClean="0">
                <a:latin typeface="Times New Roman"/>
                <a:ea typeface="Times New Roman"/>
              </a:rPr>
              <a:t>.     </a:t>
            </a:r>
            <a:r>
              <a:rPr lang="ru-RU" sz="1100" dirty="0" smtClean="0">
                <a:latin typeface="Times New Roman"/>
                <a:ea typeface="Times New Roman"/>
              </a:rPr>
              <a:t>Использование </a:t>
            </a:r>
            <a:r>
              <a:rPr lang="ru-RU" sz="1100" dirty="0">
                <a:latin typeface="Times New Roman"/>
                <a:ea typeface="Times New Roman"/>
              </a:rPr>
              <a:t>в музейном деле</a:t>
            </a:r>
            <a:r>
              <a:rPr lang="ru-RU" sz="1100" dirty="0" smtClean="0">
                <a:latin typeface="Times New Roman"/>
                <a:ea typeface="Times New Roman"/>
              </a:rPr>
              <a:t>.     Электростатическая покраска </a:t>
            </a:r>
            <a:r>
              <a:rPr lang="ru-RU" sz="1100" dirty="0">
                <a:latin typeface="Times New Roman"/>
                <a:ea typeface="Times New Roman"/>
              </a:rPr>
              <a:t>металлических изделий</a:t>
            </a:r>
            <a:r>
              <a:rPr lang="ru-RU" sz="1100" dirty="0" smtClean="0">
                <a:latin typeface="Times New Roman"/>
                <a:ea typeface="Times New Roman"/>
              </a:rPr>
              <a:t>.</a:t>
            </a:r>
          </a:p>
          <a:p>
            <a:endParaRPr lang="ru-RU" sz="1100" dirty="0">
              <a:latin typeface="Times New Roman"/>
              <a:ea typeface="Times New Roman"/>
            </a:endParaRPr>
          </a:p>
          <a:p>
            <a:endParaRPr lang="ru-RU" sz="1100" dirty="0" smtClean="0">
              <a:latin typeface="Times New Roman"/>
              <a:ea typeface="Times New Roman"/>
            </a:endParaRPr>
          </a:p>
          <a:p>
            <a:endParaRPr lang="ru-RU" sz="1100" dirty="0">
              <a:latin typeface="Times New Roman"/>
              <a:ea typeface="Times New Roman"/>
            </a:endParaRPr>
          </a:p>
          <a:p>
            <a:endParaRPr lang="ru-RU" sz="1100" dirty="0" smtClean="0">
              <a:latin typeface="Times New Roman"/>
              <a:ea typeface="Times New Roman"/>
            </a:endParaRPr>
          </a:p>
          <a:p>
            <a:endParaRPr lang="ru-RU" sz="1100" dirty="0">
              <a:latin typeface="Times New Roman"/>
              <a:ea typeface="Times New Roman"/>
            </a:endParaRPr>
          </a:p>
          <a:p>
            <a:endParaRPr lang="ru-RU" sz="1100" dirty="0" smtClean="0">
              <a:latin typeface="Times New Roman"/>
              <a:ea typeface="Times New Roman"/>
            </a:endParaRPr>
          </a:p>
          <a:p>
            <a:endParaRPr lang="ru-RU" sz="1100" dirty="0">
              <a:latin typeface="Times New Roman"/>
              <a:ea typeface="Times New Roman"/>
            </a:endParaRPr>
          </a:p>
          <a:p>
            <a:r>
              <a:rPr lang="ru-RU" sz="1100" dirty="0" smtClean="0">
                <a:latin typeface="Times New Roman"/>
                <a:ea typeface="Times New Roman"/>
              </a:rPr>
              <a:t> </a:t>
            </a:r>
            <a:r>
              <a:rPr lang="ru-RU" sz="1100" dirty="0">
                <a:latin typeface="Times New Roman"/>
                <a:ea typeface="Times New Roman"/>
              </a:rPr>
              <a:t>Смешение </a:t>
            </a:r>
            <a:r>
              <a:rPr lang="ru-RU" sz="1100" dirty="0" smtClean="0">
                <a:latin typeface="Times New Roman"/>
                <a:ea typeface="Times New Roman"/>
              </a:rPr>
              <a:t>веществ.                           Очистка </a:t>
            </a:r>
            <a:r>
              <a:rPr lang="ru-RU" sz="1100" dirty="0">
                <a:latin typeface="Times New Roman"/>
                <a:ea typeface="Times New Roman"/>
              </a:rPr>
              <a:t>воздуха от пыли и лёгких частиц</a:t>
            </a:r>
            <a:r>
              <a:rPr lang="ru-RU" sz="1100" dirty="0" smtClean="0">
                <a:latin typeface="Times New Roman"/>
                <a:ea typeface="Times New Roman"/>
              </a:rPr>
              <a:t>.                 В типографском </a:t>
            </a:r>
            <a:r>
              <a:rPr lang="ru-RU" sz="1100" dirty="0">
                <a:latin typeface="Times New Roman"/>
                <a:ea typeface="Times New Roman"/>
              </a:rPr>
              <a:t>производстве.</a:t>
            </a:r>
          </a:p>
          <a:p>
            <a:pPr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Times New Roman"/>
              </a:rPr>
              <a:t>  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endParaRPr lang="ru-RU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endParaRPr lang="ru-RU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3074" name="Picture 2" descr="C:\Users\User\Downloads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23050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ownloads\foto_0611005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33677"/>
            <a:ext cx="2182813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ownloads\powder-coat-nozzl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632360"/>
            <a:ext cx="1638478" cy="1431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User\Downloads\v_blender_bald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89040"/>
            <a:ext cx="2331220" cy="1728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User\Downloads\930_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671288"/>
            <a:ext cx="2384552" cy="1813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User\Downloads\staticheskoe_elektrichestvo_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671288"/>
            <a:ext cx="2546560" cy="1701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Итоги </a:t>
            </a:r>
            <a:r>
              <a:rPr lang="en-US" dirty="0" smtClean="0"/>
              <a:t>I</a:t>
            </a:r>
            <a:r>
              <a:rPr lang="ru-RU" dirty="0" smtClean="0"/>
              <a:t> этапа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00628"/>
            <a:ext cx="7915304" cy="5185892"/>
          </a:xfrm>
        </p:spPr>
        <p:txBody>
          <a:bodyPr/>
          <a:lstStyle/>
          <a:p>
            <a:pPr marL="228600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</a:rPr>
              <a:t>В результате  проведенной работы  я узнал:</a:t>
            </a:r>
          </a:p>
          <a:p>
            <a:pPr lvl="0" algn="just">
              <a:lnSpc>
                <a:spcPct val="150000"/>
              </a:lnSpc>
              <a:buFont typeface="Wingdings"/>
              <a:buChar char=""/>
            </a:pPr>
            <a:r>
              <a:rPr lang="ru-RU" sz="2000" dirty="0">
                <a:latin typeface="Times New Roman"/>
                <a:ea typeface="Times New Roman"/>
              </a:rPr>
              <a:t>открыли явление статического электричества, древние египтяне.</a:t>
            </a:r>
          </a:p>
          <a:p>
            <a:pPr lvl="0" algn="just">
              <a:lnSpc>
                <a:spcPct val="150000"/>
              </a:lnSpc>
              <a:buFont typeface="Wingdings"/>
              <a:buChar char=""/>
            </a:pPr>
            <a:r>
              <a:rPr lang="ru-RU" sz="2000" dirty="0">
                <a:latin typeface="Times New Roman"/>
                <a:ea typeface="Times New Roman"/>
              </a:rPr>
              <a:t>статическое  электричество – «электричество от трения», оно возникает в результате неравенства зарядов (отрицательного и положительного) между двумя объектами;</a:t>
            </a:r>
          </a:p>
          <a:p>
            <a:pPr lvl="0" algn="just">
              <a:lnSpc>
                <a:spcPct val="150000"/>
              </a:lnSpc>
              <a:buFont typeface="Wingdings"/>
              <a:buChar char=""/>
            </a:pPr>
            <a:r>
              <a:rPr lang="ru-RU" sz="2000" dirty="0">
                <a:latin typeface="Times New Roman"/>
                <a:ea typeface="Times New Roman"/>
              </a:rPr>
              <a:t>статическое электричество может быть верным помощником человека, если изучить его закономерности и правильно их </a:t>
            </a:r>
            <a:r>
              <a:rPr lang="ru-RU" sz="2000" dirty="0" smtClean="0">
                <a:latin typeface="Times New Roman"/>
                <a:ea typeface="Times New Roman"/>
              </a:rPr>
              <a:t>использовать</a:t>
            </a:r>
            <a:r>
              <a:rPr lang="ru-RU" dirty="0">
                <a:latin typeface="Times New Roman"/>
                <a:ea typeface="Times New Roman"/>
              </a:rPr>
              <a:t>.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«Танцующие хлопья» </a:t>
            </a:r>
            <a:b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User\Desktop\IMG_29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1" y="2127250"/>
            <a:ext cx="3471921" cy="2597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IMG_293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94602"/>
            <a:ext cx="3162602" cy="2366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СТАТИЧЕСКОЕ ЭЛЕКТРИЧЕСТВО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37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«Сортировка» </a:t>
            </a:r>
            <a:b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User\Desktop\IMG_30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32512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IMG_307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1" y="2195512"/>
            <a:ext cx="4416635" cy="2601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«Гибкая вода» </a:t>
            </a:r>
            <a:b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User\Desktop\IMG_30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1556792"/>
            <a:ext cx="2952328" cy="2209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IMG_305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88840"/>
            <a:ext cx="3753129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«Летающая вата» </a:t>
            </a:r>
            <a:b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User\Desktop\IMG_30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03" y="1739106"/>
            <a:ext cx="2354669" cy="1761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IMG_30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027" y="2996952"/>
            <a:ext cx="2405854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Desktop\IMG_30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348880"/>
            <a:ext cx="2654012" cy="198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65760"/>
            <a:ext cx="7915304" cy="548640"/>
          </a:xfrm>
        </p:spPr>
        <p:txBody>
          <a:bodyPr/>
          <a:lstStyle/>
          <a:p>
            <a:pPr algn="ctr"/>
            <a:r>
              <a:rPr lang="ru-RU" dirty="0" smtClean="0"/>
              <a:t>ВРЕДНЫЕ ФАКТОРЫ СТАТИЧЕКОГО ЭЛЕКТРИЧЕСТВА</a:t>
            </a:r>
            <a:endParaRPr lang="ru-RU" dirty="0"/>
          </a:p>
        </p:txBody>
      </p:sp>
      <p:pic>
        <p:nvPicPr>
          <p:cNvPr id="409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2419378" cy="1810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1357298"/>
            <a:ext cx="29908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72004" y="4429132"/>
            <a:ext cx="347199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6" y="1142984"/>
            <a:ext cx="2571736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0" y="714356"/>
            <a:ext cx="2857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/>
              <a:t>электризации ленты при трении её о валики.</a:t>
            </a:r>
            <a:endParaRPr lang="ru-RU" sz="1600" dirty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28926" y="4429132"/>
            <a:ext cx="267413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5857884" y="3357562"/>
            <a:ext cx="328611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/>
              <a:t>В атмосфере, заполненной горячей пылью, может проскочить искра и произойти возгорание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429132"/>
            <a:ext cx="28003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2857488" y="3786190"/>
            <a:ext cx="29915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Искра пыли в вытяжной вентиляции</a:t>
            </a:r>
            <a:endParaRPr lang="ru-RU" sz="1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3643314"/>
            <a:ext cx="25717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Электризация при  перекачке горючих  по трубам</a:t>
            </a:r>
            <a:endParaRPr lang="ru-RU" sz="1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643174" y="928670"/>
            <a:ext cx="30003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Электризация самолета </a:t>
            </a:r>
          </a:p>
          <a:p>
            <a:endParaRPr lang="ru-RU" sz="1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143636" y="571480"/>
            <a:ext cx="32143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 smtClean="0"/>
              <a:t>Электризация мешает работе ткацких станков.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Защита от статического электричества</a:t>
            </a:r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822960" y="1100628"/>
            <a:ext cx="6035056" cy="3579849"/>
          </a:xfrm>
        </p:spPr>
        <p:txBody>
          <a:bodyPr>
            <a:normAutofit fontScale="92500"/>
          </a:bodyPr>
          <a:lstStyle/>
          <a:p>
            <a:r>
              <a:rPr lang="ru-RU" sz="2000" dirty="0" smtClean="0"/>
              <a:t>В домашних условиях устранить заряды статического электричества довольно легко: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/>
              <a:t>Жидкости для борьбы со статическим электричеством (</a:t>
            </a:r>
            <a:r>
              <a:rPr lang="ru-RU" sz="2000" dirty="0" err="1" smtClean="0"/>
              <a:t>ополаскиватели</a:t>
            </a:r>
            <a:r>
              <a:rPr lang="ru-RU" sz="2000" dirty="0" smtClean="0"/>
              <a:t>,  антистатики).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/>
              <a:t>Ионизаторы для ускорения стоков зарядов.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/>
              <a:t>Заземляющие устройства.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/>
              <a:t>Изделия для антистатической упаковки.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/>
              <a:t>Увлажнители воздуха.</a:t>
            </a:r>
          </a:p>
          <a:p>
            <a:endParaRPr lang="ru-RU" sz="2000" dirty="0" smtClean="0"/>
          </a:p>
          <a:p>
            <a:endParaRPr lang="ru-RU" dirty="0"/>
          </a:p>
        </p:txBody>
      </p:sp>
      <p:pic>
        <p:nvPicPr>
          <p:cNvPr id="1026" name="Picture 2" descr="G:\IMG_3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00782"/>
            <a:ext cx="2643174" cy="1982381"/>
          </a:xfrm>
          <a:prstGeom prst="rect">
            <a:avLst/>
          </a:prstGeom>
          <a:noFill/>
        </p:spPr>
      </p:pic>
      <p:pic>
        <p:nvPicPr>
          <p:cNvPr id="1027" name="Picture 3" descr="C:\Users\123\Downloads\fcf9c37ca99cf3152ac6883a25ba52b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1840" y="4657163"/>
            <a:ext cx="2714644" cy="2026000"/>
          </a:xfrm>
          <a:prstGeom prst="rect">
            <a:avLst/>
          </a:prstGeom>
          <a:noFill/>
        </p:spPr>
      </p:pic>
      <p:pic>
        <p:nvPicPr>
          <p:cNvPr id="1028" name="Picture 4" descr="C:\Users\123\Downloads\komnataion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34125" y="4881563"/>
            <a:ext cx="2809875" cy="1976437"/>
          </a:xfrm>
          <a:prstGeom prst="rect">
            <a:avLst/>
          </a:prstGeom>
          <a:noFill/>
        </p:spPr>
      </p:pic>
      <p:pic>
        <p:nvPicPr>
          <p:cNvPr id="1030" name="Picture 6" descr="C:\Users\123\Desktop\IMG_309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7984" y="1357298"/>
            <a:ext cx="2286016" cy="32968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146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 </a:t>
            </a:r>
            <a:r>
              <a:rPr lang="en-US" dirty="0" smtClean="0"/>
              <a:t>II</a:t>
            </a:r>
            <a:r>
              <a:rPr lang="ru-RU" dirty="0" smtClean="0"/>
              <a:t> этапа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836712"/>
            <a:ext cx="8208912" cy="4032448"/>
          </a:xfrm>
        </p:spPr>
        <p:txBody>
          <a:bodyPr>
            <a:normAutofit fontScale="85000" lnSpcReduction="20000"/>
          </a:bodyPr>
          <a:lstStyle/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sz="1800" dirty="0">
                <a:latin typeface="Times New Roman"/>
                <a:ea typeface="Times New Roman"/>
              </a:rPr>
              <a:t>Статическое электричество - это та невидимая сила, которая в ряде случаев может быть весьма полезной, тем не менее, она способна иногда причинить серьезные неприятности. </a:t>
            </a: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sz="1800" dirty="0">
                <a:latin typeface="Times New Roman"/>
                <a:ea typeface="Times New Roman"/>
              </a:rPr>
              <a:t>В повседневной жизни статическое электричество практически остается незаметным, если не принимать в расчет то, что при соприкосновении с дверной ручкой или лестничными перилами вы временами ощущаете на себе присутствие электрического заряда. </a:t>
            </a: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</a:rPr>
              <a:t>От статического электричества можно избавиться, для этого необходимо придерживаться простых правил.  </a:t>
            </a:r>
            <a:endParaRPr lang="ru-RU" sz="1800" dirty="0">
              <a:latin typeface="Times New Roman"/>
              <a:ea typeface="Times New Roman"/>
            </a:endParaRP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</a:rPr>
              <a:t>Электрические поля от избыточных зарядов на предметах, одежде, теле человека оказывают большую нагрузку на нервную систему человека, также чувствительна к электростатическим электрическим полям и сердечно-сосудистая система организма.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</a:rPr>
              <a:t>   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3677602" cy="920100"/>
          </a:xfrm>
        </p:spPr>
        <p:txBody>
          <a:bodyPr/>
          <a:lstStyle/>
          <a:p>
            <a:r>
              <a:rPr lang="ru-RU" dirty="0" smtClean="0"/>
              <a:t>3 этап</a:t>
            </a:r>
            <a:br>
              <a:rPr lang="ru-RU" dirty="0" smtClean="0"/>
            </a:br>
            <a:r>
              <a:rPr lang="ru-RU" dirty="0" smtClean="0"/>
              <a:t> ИНТЕРАКТИВНЫЙ УРОК</a:t>
            </a:r>
            <a:endParaRPr lang="ru-RU" dirty="0"/>
          </a:p>
        </p:txBody>
      </p:sp>
      <p:pic>
        <p:nvPicPr>
          <p:cNvPr id="1026" name="Picture 2" descr="F:\DCIM\144___01\IMG_1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071546"/>
            <a:ext cx="4064000" cy="3048000"/>
          </a:xfrm>
          <a:prstGeom prst="rect">
            <a:avLst/>
          </a:prstGeom>
          <a:noFill/>
        </p:spPr>
      </p:pic>
      <p:pic>
        <p:nvPicPr>
          <p:cNvPr id="1027" name="Picture 3" descr="F:\DCIM\144___01\IMG_191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285728"/>
            <a:ext cx="3200400" cy="2400300"/>
          </a:xfrm>
          <a:prstGeom prst="rect">
            <a:avLst/>
          </a:prstGeom>
          <a:noFill/>
        </p:spPr>
      </p:pic>
      <p:pic>
        <p:nvPicPr>
          <p:cNvPr id="1028" name="Picture 4" descr="F:\DCIM\144___01\IMG_1921.JPG"/>
          <p:cNvPicPr>
            <a:picLocks noChangeAspect="1" noChangeArrowheads="1"/>
          </p:cNvPicPr>
          <p:nvPr/>
        </p:nvPicPr>
        <p:blipFill>
          <a:blip r:embed="rId4" cstate="print"/>
          <a:srcRect l="21094" b="3906"/>
          <a:stretch>
            <a:fillRect/>
          </a:stretch>
        </p:blipFill>
        <p:spPr bwMode="auto">
          <a:xfrm>
            <a:off x="428596" y="3643314"/>
            <a:ext cx="3206744" cy="2928958"/>
          </a:xfrm>
          <a:prstGeom prst="rect">
            <a:avLst/>
          </a:prstGeom>
          <a:noFill/>
        </p:spPr>
      </p:pic>
      <p:pic>
        <p:nvPicPr>
          <p:cNvPr id="1029" name="Picture 5" descr="F:\DCIM\144___01\IMG_19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214686"/>
            <a:ext cx="406400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DCIM\144___01\IMG_193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3323" t="10284"/>
          <a:stretch>
            <a:fillRect/>
          </a:stretch>
        </p:blipFill>
        <p:spPr bwMode="auto">
          <a:xfrm>
            <a:off x="0" y="285728"/>
            <a:ext cx="4721507" cy="3286148"/>
          </a:xfrm>
          <a:prstGeom prst="rect">
            <a:avLst/>
          </a:prstGeom>
          <a:noFill/>
        </p:spPr>
      </p:pic>
      <p:pic>
        <p:nvPicPr>
          <p:cNvPr id="2051" name="Picture 3" descr="F:\DCIM\144___01\IMG_193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2232" t="8929"/>
          <a:stretch>
            <a:fillRect/>
          </a:stretch>
        </p:blipFill>
        <p:spPr bwMode="auto">
          <a:xfrm>
            <a:off x="2804224" y="2857496"/>
            <a:ext cx="6339776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Выводы: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908720"/>
            <a:ext cx="8208912" cy="5592114"/>
          </a:xfrm>
        </p:spPr>
        <p:txBody>
          <a:bodyPr>
            <a:normAutofit fontScale="92500"/>
          </a:bodyPr>
          <a:lstStyle/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Открыли явление статического электричества, древние египтяне.</a:t>
            </a: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Статическое электричество может быть верным помощником человека, если изучить его закономерности и правильно их использовать</a:t>
            </a: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В промышленности эта невидимая сила может превратиться в серьезную проблему. Статическое электричество способно затормозить производственный процесс или причинить непоправимый ущерб .</a:t>
            </a: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Электрические поля от избыточных зарядов на предметах, одежде, теле человека оказывают большую нагрузку на нервную систему человека, также чувствительна к электростатическим электрическим полям и сердечно-сосудистая система организма</a:t>
            </a:r>
            <a:endParaRPr lang="ru-RU" dirty="0">
              <a:latin typeface="Times New Roman"/>
              <a:ea typeface="Times New Roman"/>
            </a:endParaRP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От статического электричества можно избавиться, для этого необходимо придерживаться простых правил.</a:t>
            </a:r>
            <a:endParaRPr lang="ru-RU" dirty="0">
              <a:latin typeface="Times New Roman"/>
              <a:ea typeface="Times New Roman"/>
            </a:endParaRP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Существуют различные методы и средства защиты от статического электричества.</a:t>
            </a: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Ученые перешли от поиска способов борьбы со статическим электричеством в промышленности к изучению возможности использования.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960" y="1988840"/>
            <a:ext cx="7520940" cy="2691637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СПАСИБО ЗА ВНИМАНИЕ!</a:t>
            </a:r>
            <a:endParaRPr lang="ru-RU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50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idx="1"/>
          </p:nvPr>
        </p:nvSpPr>
        <p:spPr>
          <a:xfrm>
            <a:off x="827088" y="476672"/>
            <a:ext cx="7521575" cy="5832648"/>
          </a:xfrm>
        </p:spPr>
        <p:txBody>
          <a:bodyPr>
            <a:normAutofit fontScale="77500" lnSpcReduction="20000"/>
          </a:bodyPr>
          <a:lstStyle/>
          <a:p>
            <a:pPr indent="325755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latin typeface="Times New Roman"/>
                <a:ea typeface="Times New Roman"/>
              </a:rPr>
              <a:t>Актуальность: </a:t>
            </a:r>
            <a:r>
              <a:rPr lang="ru-RU" sz="2400" b="0" dirty="0" smtClean="0">
                <a:latin typeface="Times New Roman"/>
                <a:ea typeface="Times New Roman"/>
              </a:rPr>
              <a:t>в век высоких технических возможностей человек подвергается воздействию как естественных, так и искусственных</a:t>
            </a:r>
            <a:r>
              <a:rPr lang="ru-RU" sz="2400" b="0" dirty="0">
                <a:latin typeface="Times New Roman"/>
                <a:ea typeface="Times New Roman"/>
              </a:rPr>
              <a:t> </a:t>
            </a:r>
            <a:r>
              <a:rPr lang="ru-RU" sz="2400" b="0" dirty="0" smtClean="0">
                <a:latin typeface="Times New Roman"/>
                <a:ea typeface="Times New Roman"/>
              </a:rPr>
              <a:t> </a:t>
            </a:r>
            <a:r>
              <a:rPr lang="ru-RU" sz="2400" b="0" dirty="0">
                <a:latin typeface="Times New Roman"/>
                <a:ea typeface="Times New Roman"/>
              </a:rPr>
              <a:t>статических электрических </a:t>
            </a:r>
            <a:r>
              <a:rPr lang="ru-RU" sz="2400" b="0" dirty="0" smtClean="0">
                <a:latin typeface="Times New Roman"/>
                <a:ea typeface="Times New Roman"/>
              </a:rPr>
              <a:t>полей, зачастую очень вредных для здоровья.</a:t>
            </a:r>
          </a:p>
          <a:p>
            <a:pPr indent="325755">
              <a:lnSpc>
                <a:spcPct val="150000"/>
              </a:lnSpc>
              <a:spcAft>
                <a:spcPts val="0"/>
              </a:spcAft>
            </a:pPr>
            <a:endParaRPr lang="ru-RU" b="0" dirty="0">
              <a:latin typeface="Times New Roman"/>
              <a:ea typeface="Times New Roman"/>
            </a:endParaRPr>
          </a:p>
          <a:p>
            <a:pPr marL="325755" algn="just">
              <a:lnSpc>
                <a:spcPct val="150000"/>
              </a:lnSpc>
              <a:spcAft>
                <a:spcPts val="0"/>
              </a:spcAft>
            </a:pPr>
            <a:r>
              <a:rPr lang="ru-RU" sz="2100" dirty="0" smtClean="0">
                <a:latin typeface="Times New Roman"/>
                <a:ea typeface="Times New Roman"/>
              </a:rPr>
              <a:t>               Цель </a:t>
            </a:r>
            <a:r>
              <a:rPr lang="ru-RU" sz="2100" dirty="0">
                <a:latin typeface="Times New Roman"/>
                <a:ea typeface="Times New Roman"/>
              </a:rPr>
              <a:t>исследования: </a:t>
            </a:r>
            <a:r>
              <a:rPr lang="ru-RU" sz="2100" b="0" dirty="0" smtClean="0">
                <a:latin typeface="Times New Roman"/>
                <a:ea typeface="Times New Roman"/>
              </a:rPr>
              <a:t>рассмотреть присутствие статического электричества в быту. </a:t>
            </a:r>
          </a:p>
          <a:p>
            <a:pPr marL="325755" algn="just">
              <a:lnSpc>
                <a:spcPct val="150000"/>
              </a:lnSpc>
              <a:spcAft>
                <a:spcPts val="0"/>
              </a:spcAft>
            </a:pPr>
            <a:r>
              <a:rPr lang="ru-RU" sz="2100" b="0" dirty="0">
                <a:latin typeface="Times New Roman"/>
                <a:ea typeface="Times New Roman"/>
              </a:rPr>
              <a:t> </a:t>
            </a:r>
            <a:r>
              <a:rPr lang="ru-RU" sz="2100" b="0" dirty="0" smtClean="0">
                <a:latin typeface="Times New Roman"/>
                <a:ea typeface="Times New Roman"/>
              </a:rPr>
              <a:t>          </a:t>
            </a:r>
            <a:r>
              <a:rPr lang="ru-RU" sz="2100" dirty="0" smtClean="0">
                <a:latin typeface="Times New Roman"/>
                <a:ea typeface="Times New Roman"/>
              </a:rPr>
              <a:t>Объект </a:t>
            </a:r>
            <a:r>
              <a:rPr lang="ru-RU" sz="2100" dirty="0">
                <a:latin typeface="Times New Roman"/>
                <a:ea typeface="Times New Roman"/>
              </a:rPr>
              <a:t>исследования: </a:t>
            </a:r>
            <a:r>
              <a:rPr lang="ru-RU" sz="2100" b="0" dirty="0">
                <a:latin typeface="Times New Roman"/>
                <a:ea typeface="Times New Roman"/>
              </a:rPr>
              <a:t>статическое </a:t>
            </a:r>
            <a:r>
              <a:rPr lang="ru-RU" sz="2100" b="0" dirty="0" smtClean="0">
                <a:latin typeface="Times New Roman"/>
                <a:ea typeface="Times New Roman"/>
              </a:rPr>
              <a:t>электричество.</a:t>
            </a:r>
            <a:endParaRPr lang="ru-RU" sz="2100" b="0" dirty="0">
              <a:latin typeface="Times New Roman"/>
              <a:ea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61950" algn="l"/>
              </a:tabLst>
            </a:pPr>
            <a:r>
              <a:rPr lang="ru-RU" sz="2100" dirty="0">
                <a:latin typeface="Times New Roman"/>
                <a:ea typeface="Times New Roman"/>
              </a:rPr>
              <a:t>       </a:t>
            </a:r>
            <a:r>
              <a:rPr lang="ru-RU" sz="2100" dirty="0" smtClean="0">
                <a:latin typeface="Times New Roman"/>
                <a:ea typeface="Times New Roman"/>
              </a:rPr>
              <a:t>        Предмет </a:t>
            </a:r>
            <a:r>
              <a:rPr lang="ru-RU" sz="2100" dirty="0">
                <a:latin typeface="Times New Roman"/>
                <a:ea typeface="Times New Roman"/>
              </a:rPr>
              <a:t>исследования: </a:t>
            </a:r>
            <a:r>
              <a:rPr lang="ru-RU" sz="2100" b="0" dirty="0">
                <a:latin typeface="Times New Roman"/>
                <a:ea typeface="Times New Roman"/>
              </a:rPr>
              <a:t>влияние электростатических явлений на окружающие </a:t>
            </a:r>
            <a:r>
              <a:rPr lang="ru-RU" sz="2100" b="0" dirty="0" smtClean="0">
                <a:latin typeface="Times New Roman"/>
                <a:ea typeface="Times New Roman"/>
              </a:rPr>
              <a:t>предметы.</a:t>
            </a:r>
            <a:endParaRPr lang="ru-RU" sz="2100" b="0" dirty="0">
              <a:latin typeface="Times New Roman"/>
              <a:ea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61950" algn="l"/>
              </a:tabLst>
            </a:pPr>
            <a:r>
              <a:rPr lang="ru-RU" sz="2100" dirty="0">
                <a:latin typeface="Times New Roman"/>
                <a:ea typeface="Times New Roman"/>
              </a:rPr>
              <a:t>       </a:t>
            </a:r>
            <a:r>
              <a:rPr lang="ru-RU" sz="2100" dirty="0" smtClean="0">
                <a:latin typeface="Times New Roman"/>
                <a:ea typeface="Times New Roman"/>
              </a:rPr>
              <a:t>             </a:t>
            </a:r>
            <a:r>
              <a:rPr lang="ru-RU" sz="2100" dirty="0">
                <a:latin typeface="Times New Roman"/>
                <a:ea typeface="Times New Roman"/>
              </a:rPr>
              <a:t>База исследования: </a:t>
            </a:r>
            <a:r>
              <a:rPr lang="ru-RU" sz="2100" b="0" dirty="0">
                <a:latin typeface="Times New Roman"/>
                <a:ea typeface="Times New Roman"/>
              </a:rPr>
              <a:t>учащиеся, их </a:t>
            </a:r>
            <a:r>
              <a:rPr lang="ru-RU" sz="2100" b="0" dirty="0" smtClean="0">
                <a:latin typeface="Times New Roman"/>
                <a:ea typeface="Times New Roman"/>
              </a:rPr>
              <a:t>родители.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61950" algn="l"/>
              </a:tabLst>
            </a:pPr>
            <a:endParaRPr lang="ru-RU" sz="2100" b="0" dirty="0" smtClean="0">
              <a:latin typeface="Times New Roman"/>
              <a:ea typeface="Times New Roman"/>
            </a:endParaRPr>
          </a:p>
          <a:p>
            <a:pPr marL="139065" algn="just">
              <a:lnSpc>
                <a:spcPct val="150000"/>
              </a:lnSpc>
              <a:spcAft>
                <a:spcPts val="0"/>
              </a:spcAft>
            </a:pPr>
            <a:r>
              <a:rPr lang="ru-RU" sz="2100" dirty="0" smtClean="0">
                <a:latin typeface="Times New Roman"/>
                <a:ea typeface="Times New Roman"/>
              </a:rPr>
              <a:t>Гипотеза: Статическое электричество окружает нас повсюду, оно может быть как полезным, так и вредным.</a:t>
            </a:r>
            <a:endParaRPr lang="ru-RU" sz="2100" dirty="0">
              <a:latin typeface="Times New Roman"/>
              <a:ea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61950" algn="l"/>
              </a:tabLst>
            </a:pPr>
            <a:endParaRPr lang="ru-RU" sz="1800" b="0" dirty="0">
              <a:latin typeface="Times New Roman"/>
              <a:ea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61950" algn="l"/>
              </a:tabLst>
            </a:pPr>
            <a:endParaRPr lang="ru-RU" sz="1800" b="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89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822325" y="476672"/>
            <a:ext cx="7521575" cy="6048672"/>
          </a:xfrm>
        </p:spPr>
        <p:txBody>
          <a:bodyPr>
            <a:normAutofit/>
          </a:bodyPr>
          <a:lstStyle/>
          <a:p>
            <a:pPr indent="361950" algn="just">
              <a:lnSpc>
                <a:spcPct val="150000"/>
              </a:lnSpc>
              <a:spcAft>
                <a:spcPts val="0"/>
              </a:spcAft>
            </a:pPr>
            <a:r>
              <a:rPr lang="ru-RU" sz="1800" dirty="0">
                <a:latin typeface="Times New Roman"/>
                <a:ea typeface="Times New Roman"/>
              </a:rPr>
              <a:t>Задачи исследования:</a:t>
            </a:r>
          </a:p>
          <a:p>
            <a:pPr lvl="0" algn="just">
              <a:lnSpc>
                <a:spcPct val="150000"/>
              </a:lnSpc>
              <a:buFont typeface="+mj-lt"/>
              <a:buAutoNum type="arabicPeriod"/>
              <a:tabLst>
                <a:tab pos="228600" algn="l"/>
              </a:tabLst>
            </a:pPr>
            <a:r>
              <a:rPr lang="ru-RU" sz="1800" dirty="0">
                <a:latin typeface="Times New Roman"/>
                <a:ea typeface="Times New Roman"/>
              </a:rPr>
              <a:t>В</a:t>
            </a:r>
            <a:r>
              <a:rPr lang="ru-RU" sz="1800" dirty="0" smtClean="0">
                <a:latin typeface="Times New Roman"/>
                <a:ea typeface="Times New Roman"/>
              </a:rPr>
              <a:t>ыяснить </a:t>
            </a:r>
            <a:r>
              <a:rPr lang="ru-RU" sz="1800" dirty="0">
                <a:latin typeface="Times New Roman"/>
                <a:ea typeface="Times New Roman"/>
              </a:rPr>
              <a:t>причины возникновения статического </a:t>
            </a:r>
            <a:r>
              <a:rPr lang="ru-RU" sz="1800" dirty="0" smtClean="0">
                <a:latin typeface="Times New Roman"/>
                <a:ea typeface="Times New Roman"/>
              </a:rPr>
              <a:t>электричества.</a:t>
            </a:r>
            <a:endParaRPr lang="ru-RU" sz="1800" dirty="0">
              <a:latin typeface="Times New Roman"/>
              <a:ea typeface="Times New Roman"/>
            </a:endParaRPr>
          </a:p>
          <a:p>
            <a:pPr lvl="0" algn="just">
              <a:lnSpc>
                <a:spcPct val="150000"/>
              </a:lnSpc>
              <a:buFont typeface="+mj-lt"/>
              <a:buAutoNum type="arabicPeriod"/>
              <a:tabLst>
                <a:tab pos="228600" algn="l"/>
              </a:tabLst>
            </a:pPr>
            <a:r>
              <a:rPr lang="ru-RU" sz="1800" dirty="0" smtClean="0">
                <a:latin typeface="Times New Roman"/>
                <a:ea typeface="Times New Roman"/>
              </a:rPr>
              <a:t>Определить, как оно проявляется </a:t>
            </a:r>
            <a:r>
              <a:rPr lang="ru-RU" sz="1800" dirty="0">
                <a:latin typeface="Times New Roman"/>
                <a:ea typeface="Times New Roman"/>
              </a:rPr>
              <a:t>в </a:t>
            </a:r>
            <a:r>
              <a:rPr lang="ru-RU" sz="1800" dirty="0" smtClean="0">
                <a:latin typeface="Times New Roman"/>
                <a:ea typeface="Times New Roman"/>
              </a:rPr>
              <a:t>быту и в природе.</a:t>
            </a:r>
            <a:endParaRPr lang="ru-RU" sz="1800" dirty="0">
              <a:latin typeface="Times New Roman"/>
              <a:ea typeface="Times New Roman"/>
            </a:endParaRPr>
          </a:p>
          <a:p>
            <a:pPr lvl="0" algn="just">
              <a:lnSpc>
                <a:spcPct val="150000"/>
              </a:lnSpc>
              <a:buFont typeface="+mj-lt"/>
              <a:buAutoNum type="arabicPeriod"/>
              <a:tabLst>
                <a:tab pos="228600" algn="l"/>
              </a:tabLst>
            </a:pPr>
            <a:r>
              <a:rPr lang="ru-RU" sz="1800" dirty="0" smtClean="0">
                <a:latin typeface="Times New Roman"/>
                <a:ea typeface="Times New Roman"/>
              </a:rPr>
              <a:t>Узнать, в чем вред статического электричества.</a:t>
            </a:r>
            <a:endParaRPr lang="ru-RU" sz="1800" dirty="0">
              <a:latin typeface="Times New Roman"/>
              <a:ea typeface="Times New Roman"/>
            </a:endParaRPr>
          </a:p>
          <a:p>
            <a:pPr lvl="0" algn="just">
              <a:lnSpc>
                <a:spcPct val="150000"/>
              </a:lnSpc>
              <a:buFont typeface="+mj-lt"/>
              <a:buAutoNum type="arabicPeriod"/>
              <a:tabLst>
                <a:tab pos="228600" algn="l"/>
              </a:tabLst>
            </a:pPr>
            <a:r>
              <a:rPr lang="ru-RU" sz="1800" dirty="0" smtClean="0">
                <a:latin typeface="Times New Roman"/>
                <a:ea typeface="Times New Roman"/>
              </a:rPr>
              <a:t>В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ыяснить, каково  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</a:rPr>
              <a:t>отношение окружающих к данной 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проблеме.</a:t>
            </a:r>
          </a:p>
          <a:p>
            <a:pPr lvl="0" algn="just">
              <a:lnSpc>
                <a:spcPct val="150000"/>
              </a:lnSpc>
              <a:buFont typeface="+mj-lt"/>
              <a:buAutoNum type="arabicPeriod"/>
              <a:tabLst>
                <a:tab pos="228600" algn="l"/>
              </a:tabLst>
            </a:pPr>
            <a:endParaRPr lang="ru-RU" sz="18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lvl="0" indent="0" algn="just">
              <a:lnSpc>
                <a:spcPct val="150000"/>
              </a:lnSpc>
              <a:tabLst>
                <a:tab pos="228600" algn="l"/>
              </a:tabLst>
            </a:pPr>
            <a:r>
              <a:rPr lang="ru-RU" sz="2600" dirty="0">
                <a:latin typeface="Times New Roman"/>
                <a:ea typeface="Times New Roman"/>
              </a:rPr>
              <a:t>Практическая значимость </a:t>
            </a:r>
            <a:r>
              <a:rPr lang="ru-RU" sz="2000" b="0" dirty="0">
                <a:latin typeface="Times New Roman"/>
                <a:ea typeface="Times New Roman"/>
              </a:rPr>
              <a:t>состоит в возможности применения данных  материалов в ходе проведения уроков, внеклассных мероприятий, классных часов  с учащимися начальной </a:t>
            </a:r>
            <a:r>
              <a:rPr lang="ru-RU" sz="2000" b="0" dirty="0" smtClean="0">
                <a:latin typeface="Times New Roman"/>
                <a:ea typeface="Times New Roman"/>
              </a:rPr>
              <a:t>школы</a:t>
            </a:r>
            <a:r>
              <a:rPr lang="ru-RU" sz="1800" b="0" dirty="0" smtClean="0">
                <a:latin typeface="Times New Roman"/>
                <a:ea typeface="Times New Roman"/>
              </a:rPr>
              <a:t>.</a:t>
            </a:r>
            <a:endParaRPr lang="ru-RU" sz="1800" b="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764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Статическое электричество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960" y="1100628"/>
            <a:ext cx="4820610" cy="3579849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Статическое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электричество — явление, связанное со скоплением электрических зарядов на поверхности тела или в объеме вещества и характеризующееся наличием электрического и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отсутствием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магнитного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полей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2400" dirty="0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1" name="Picture 1" descr="Картинка 34 из 675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9755" y="714356"/>
            <a:ext cx="3167085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en-US" dirty="0" smtClean="0"/>
              <a:t>I </a:t>
            </a:r>
            <a:r>
              <a:rPr lang="ru-RU" dirty="0" smtClean="0"/>
              <a:t>этап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960" y="620688"/>
            <a:ext cx="7520940" cy="5112568"/>
          </a:xfrm>
        </p:spPr>
        <p:txBody>
          <a:bodyPr>
            <a:noAutofit/>
          </a:bodyPr>
          <a:lstStyle/>
          <a:p>
            <a:pPr algn="ctr"/>
            <a:r>
              <a:rPr lang="ru-RU" sz="1800" dirty="0">
                <a:solidFill>
                  <a:srgbClr val="000066"/>
                </a:solidFill>
                <a:latin typeface="Times New Roman"/>
                <a:ea typeface="Times New Roman"/>
              </a:rPr>
              <a:t>Теоретическое исследование </a:t>
            </a:r>
            <a:r>
              <a:rPr lang="ru-RU" sz="1800" dirty="0" smtClean="0">
                <a:solidFill>
                  <a:srgbClr val="000066"/>
                </a:solidFill>
                <a:latin typeface="Times New Roman"/>
                <a:ea typeface="Times New Roman"/>
              </a:rPr>
              <a:t>проблемы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800" dirty="0" smtClean="0">
                <a:solidFill>
                  <a:srgbClr val="000066"/>
                </a:solidFill>
                <a:latin typeface="Times New Roman"/>
                <a:ea typeface="Times New Roman"/>
              </a:rPr>
              <a:t>ЦЕЛЬ</a:t>
            </a:r>
            <a:r>
              <a:rPr lang="ru-RU" sz="1800" dirty="0" smtClean="0">
                <a:latin typeface="Times New Roman"/>
                <a:ea typeface="Times New Roman"/>
              </a:rPr>
              <a:t>: </a:t>
            </a:r>
            <a:r>
              <a:rPr lang="ru-RU" sz="1800" dirty="0">
                <a:latin typeface="Times New Roman"/>
                <a:ea typeface="Times New Roman"/>
              </a:rPr>
              <a:t>в</a:t>
            </a:r>
            <a:r>
              <a:rPr lang="ru-RU" sz="1800" dirty="0" smtClean="0">
                <a:latin typeface="Times New Roman"/>
                <a:ea typeface="Times New Roman"/>
              </a:rPr>
              <a:t>ыяснить</a:t>
            </a:r>
            <a:r>
              <a:rPr lang="ru-RU" sz="1800" dirty="0">
                <a:latin typeface="Times New Roman"/>
                <a:ea typeface="Times New Roman"/>
              </a:rPr>
              <a:t>: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800" dirty="0">
                <a:latin typeface="Times New Roman"/>
                <a:ea typeface="Times New Roman"/>
              </a:rPr>
              <a:t> - что из себя,  представляет статическое электричество;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800" dirty="0">
                <a:latin typeface="Times New Roman"/>
                <a:ea typeface="Times New Roman"/>
              </a:rPr>
              <a:t>- причины возникновения статического электричества; </a:t>
            </a:r>
          </a:p>
          <a:p>
            <a:pPr>
              <a:buFontTx/>
              <a:buChar char="-"/>
            </a:pPr>
            <a:r>
              <a:rPr lang="ru-RU" sz="1800" dirty="0" smtClean="0">
                <a:latin typeface="Times New Roman"/>
                <a:ea typeface="Times New Roman"/>
              </a:rPr>
              <a:t>его </a:t>
            </a:r>
            <a:r>
              <a:rPr lang="ru-RU" sz="1800" dirty="0">
                <a:latin typeface="Times New Roman"/>
                <a:ea typeface="Times New Roman"/>
              </a:rPr>
              <a:t>проявление в быту, в производстве, в </a:t>
            </a:r>
            <a:r>
              <a:rPr lang="ru-RU" sz="1800" dirty="0" smtClean="0">
                <a:latin typeface="Times New Roman"/>
                <a:ea typeface="Times New Roman"/>
              </a:rPr>
              <a:t>природе.</a:t>
            </a:r>
          </a:p>
          <a:p>
            <a:pPr marL="0" indent="0"/>
            <a:r>
              <a:rPr lang="ru-RU" sz="1800" dirty="0" smtClean="0">
                <a:solidFill>
                  <a:srgbClr val="000066"/>
                </a:solidFill>
                <a:latin typeface="Times New Roman"/>
                <a:ea typeface="Times New Roman"/>
              </a:rPr>
              <a:t>МЕТОДЫ</a:t>
            </a:r>
            <a:r>
              <a:rPr lang="ru-RU" sz="1800" dirty="0" smtClean="0">
                <a:latin typeface="Times New Roman"/>
                <a:ea typeface="Times New Roman"/>
              </a:rPr>
              <a:t>:</a:t>
            </a:r>
          </a:p>
          <a:p>
            <a:pPr lvl="0" algn="just">
              <a:lnSpc>
                <a:spcPct val="150000"/>
              </a:lnSpc>
              <a:buFont typeface="Symbol"/>
              <a:buChar char=""/>
              <a:tabLst>
                <a:tab pos="160020" algn="l"/>
                <a:tab pos="457200" algn="l"/>
              </a:tabLst>
            </a:pPr>
            <a:r>
              <a:rPr lang="ru-RU" sz="1800" dirty="0">
                <a:latin typeface="Times New Roman"/>
                <a:ea typeface="Times New Roman"/>
              </a:rPr>
              <a:t>подумать самому;</a:t>
            </a:r>
          </a:p>
          <a:p>
            <a:pPr lvl="0" algn="just">
              <a:lnSpc>
                <a:spcPct val="150000"/>
              </a:lnSpc>
              <a:buFont typeface="Symbol"/>
              <a:buChar char=""/>
              <a:tabLst>
                <a:tab pos="160020" algn="l"/>
                <a:tab pos="457200" algn="l"/>
              </a:tabLst>
            </a:pPr>
            <a:r>
              <a:rPr lang="ru-RU" sz="1800" dirty="0">
                <a:latin typeface="Times New Roman"/>
                <a:ea typeface="Times New Roman"/>
              </a:rPr>
              <a:t>задать вопросы родителям, специалистам;</a:t>
            </a:r>
          </a:p>
          <a:p>
            <a:pPr lvl="0" algn="just">
              <a:lnSpc>
                <a:spcPct val="150000"/>
              </a:lnSpc>
              <a:buFont typeface="Symbol"/>
              <a:buChar char=""/>
              <a:tabLst>
                <a:tab pos="160020" algn="l"/>
                <a:tab pos="457200" algn="l"/>
              </a:tabLst>
            </a:pPr>
            <a:r>
              <a:rPr lang="ru-RU" sz="1800" dirty="0">
                <a:latin typeface="Times New Roman"/>
                <a:ea typeface="Times New Roman"/>
              </a:rPr>
              <a:t>заглянуть  в Интернет;</a:t>
            </a:r>
          </a:p>
          <a:p>
            <a:pPr lvl="0" algn="just">
              <a:lnSpc>
                <a:spcPct val="150000"/>
              </a:lnSpc>
              <a:buFont typeface="Symbol"/>
              <a:buChar char=""/>
              <a:tabLst>
                <a:tab pos="160020" algn="l"/>
                <a:tab pos="457200" algn="l"/>
              </a:tabLst>
            </a:pPr>
            <a:r>
              <a:rPr lang="ru-RU" sz="1800" dirty="0">
                <a:latin typeface="Times New Roman"/>
                <a:ea typeface="Times New Roman"/>
              </a:rPr>
              <a:t>посмотреть в книгах;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800" dirty="0">
                <a:latin typeface="Times New Roman"/>
                <a:ea typeface="Times New Roman"/>
              </a:rPr>
              <a:t>-   провести практическую   </a:t>
            </a:r>
            <a:r>
              <a:rPr lang="ru-RU" sz="1800" dirty="0" smtClean="0">
                <a:latin typeface="Times New Roman"/>
                <a:ea typeface="Times New Roman"/>
              </a:rPr>
              <a:t>    работу.</a:t>
            </a:r>
            <a:endParaRPr lang="ru-RU" sz="1800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II </a:t>
            </a:r>
            <a:r>
              <a:rPr lang="ru-RU" dirty="0" smtClean="0"/>
              <a:t>этап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960" y="548680"/>
            <a:ext cx="7520940" cy="5472608"/>
          </a:xfrm>
        </p:spPr>
        <p:txBody>
          <a:bodyPr>
            <a:noAutofit/>
          </a:bodyPr>
          <a:lstStyle/>
          <a:p>
            <a:pPr algn="ctr"/>
            <a:r>
              <a:rPr lang="ru-RU" sz="1800" dirty="0">
                <a:solidFill>
                  <a:srgbClr val="000066"/>
                </a:solidFill>
                <a:latin typeface="Times New Roman"/>
                <a:ea typeface="Times New Roman"/>
              </a:rPr>
              <a:t>Практическое исследование </a:t>
            </a:r>
            <a:r>
              <a:rPr lang="ru-RU" sz="1800" dirty="0" smtClean="0">
                <a:solidFill>
                  <a:srgbClr val="000066"/>
                </a:solidFill>
                <a:latin typeface="Times New Roman"/>
                <a:ea typeface="Times New Roman"/>
              </a:rPr>
              <a:t>проблемы</a:t>
            </a:r>
          </a:p>
          <a:p>
            <a:r>
              <a:rPr lang="ru-RU" sz="1800" dirty="0">
                <a:solidFill>
                  <a:srgbClr val="000066"/>
                </a:solidFill>
                <a:latin typeface="Times New Roman"/>
                <a:ea typeface="Times New Roman"/>
              </a:rPr>
              <a:t>ЦЕЛЬ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</a:rPr>
              <a:t>: 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выяснить:</a:t>
            </a:r>
            <a:endParaRPr lang="ru-RU" sz="1800" dirty="0">
              <a:latin typeface="Times New Roman"/>
              <a:ea typeface="Times New Roman"/>
            </a:endParaRPr>
          </a:p>
          <a:p>
            <a:pPr>
              <a:lnSpc>
                <a:spcPct val="150000"/>
              </a:lnSpc>
            </a:pPr>
            <a:r>
              <a:rPr lang="ru-RU" sz="1800" dirty="0">
                <a:latin typeface="Times New Roman"/>
                <a:ea typeface="Times New Roman"/>
              </a:rPr>
              <a:t>- воздействие статического электричество на организм человека;</a:t>
            </a:r>
          </a:p>
          <a:p>
            <a:pPr>
              <a:lnSpc>
                <a:spcPct val="150000"/>
              </a:lnSpc>
            </a:pPr>
            <a:r>
              <a:rPr lang="ru-RU" sz="1800" dirty="0">
                <a:latin typeface="Times New Roman"/>
                <a:ea typeface="Times New Roman"/>
              </a:rPr>
              <a:t>-отношение окружающих к данной проблеме;</a:t>
            </a:r>
          </a:p>
          <a:p>
            <a:pPr>
              <a:buFontTx/>
              <a:buChar char="-"/>
            </a:pPr>
            <a:r>
              <a:rPr lang="ru-RU" sz="1800" dirty="0" smtClean="0">
                <a:latin typeface="Times New Roman"/>
                <a:ea typeface="Times New Roman"/>
              </a:rPr>
              <a:t>как </a:t>
            </a:r>
            <a:r>
              <a:rPr lang="ru-RU" sz="1800" dirty="0">
                <a:latin typeface="Times New Roman"/>
                <a:ea typeface="Times New Roman"/>
              </a:rPr>
              <a:t>защитить себя от статического </a:t>
            </a:r>
            <a:r>
              <a:rPr lang="ru-RU" sz="1800" dirty="0" smtClean="0">
                <a:latin typeface="Times New Roman"/>
                <a:ea typeface="Times New Roman"/>
              </a:rPr>
              <a:t>электричества.</a:t>
            </a:r>
          </a:p>
          <a:p>
            <a:pPr marL="0" lvl="0" indent="0"/>
            <a:r>
              <a:rPr lang="ru-RU" sz="1800" dirty="0">
                <a:solidFill>
                  <a:srgbClr val="000066"/>
                </a:solidFill>
                <a:latin typeface="Times New Roman"/>
                <a:ea typeface="Times New Roman"/>
              </a:rPr>
              <a:t>МЕТОДЫ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</a:rPr>
              <a:t>:</a:t>
            </a:r>
          </a:p>
          <a:p>
            <a:pPr lvl="0" algn="just">
              <a:lnSpc>
                <a:spcPct val="150000"/>
              </a:lnSpc>
              <a:buFont typeface="Symbol"/>
              <a:buChar char=""/>
              <a:tabLst>
                <a:tab pos="160020" algn="l"/>
                <a:tab pos="457200" algn="l"/>
              </a:tabLst>
            </a:pPr>
            <a:r>
              <a:rPr lang="ru-RU" sz="1800" dirty="0">
                <a:latin typeface="Times New Roman"/>
                <a:ea typeface="Times New Roman"/>
              </a:rPr>
              <a:t>физический эксперимент;</a:t>
            </a:r>
          </a:p>
          <a:p>
            <a:pPr lvl="0" algn="just">
              <a:lnSpc>
                <a:spcPct val="150000"/>
              </a:lnSpc>
              <a:buFont typeface="Symbol"/>
              <a:buChar char=""/>
              <a:tabLst>
                <a:tab pos="160020" algn="l"/>
                <a:tab pos="457200" algn="l"/>
              </a:tabLst>
            </a:pPr>
            <a:r>
              <a:rPr lang="ru-RU" sz="1800" dirty="0">
                <a:latin typeface="Times New Roman"/>
                <a:ea typeface="Times New Roman"/>
              </a:rPr>
              <a:t>моделирование;</a:t>
            </a:r>
          </a:p>
          <a:p>
            <a:pPr lvl="0" algn="just">
              <a:lnSpc>
                <a:spcPct val="150000"/>
              </a:lnSpc>
              <a:buFont typeface="Symbol"/>
              <a:buChar char=""/>
              <a:tabLst>
                <a:tab pos="160020" algn="l"/>
                <a:tab pos="457200" algn="l"/>
              </a:tabLst>
            </a:pPr>
            <a:r>
              <a:rPr lang="ru-RU" sz="1800" dirty="0">
                <a:latin typeface="Times New Roman"/>
                <a:ea typeface="Times New Roman"/>
              </a:rPr>
              <a:t>наблюдение;</a:t>
            </a:r>
          </a:p>
          <a:p>
            <a:pPr lvl="0" algn="just">
              <a:lnSpc>
                <a:spcPct val="150000"/>
              </a:lnSpc>
              <a:buFont typeface="Symbol"/>
              <a:buChar char=""/>
              <a:tabLst>
                <a:tab pos="160020" algn="l"/>
                <a:tab pos="457200" algn="l"/>
              </a:tabLst>
            </a:pPr>
            <a:r>
              <a:rPr lang="ru-RU" sz="1800" dirty="0">
                <a:latin typeface="Times New Roman"/>
                <a:ea typeface="Times New Roman"/>
              </a:rPr>
              <a:t>анализ;</a:t>
            </a:r>
          </a:p>
          <a:p>
            <a:pPr lvl="0" algn="just">
              <a:lnSpc>
                <a:spcPct val="150000"/>
              </a:lnSpc>
              <a:buFont typeface="Symbol"/>
              <a:buChar char=""/>
              <a:tabLst>
                <a:tab pos="160020" algn="l"/>
                <a:tab pos="457200" algn="l"/>
              </a:tabLst>
            </a:pPr>
            <a:r>
              <a:rPr lang="ru-RU" sz="1800" dirty="0" smtClean="0">
                <a:latin typeface="Times New Roman"/>
                <a:ea typeface="Times New Roman"/>
              </a:rPr>
              <a:t>сравнение;</a:t>
            </a:r>
          </a:p>
          <a:p>
            <a:pPr lvl="0" algn="just">
              <a:lnSpc>
                <a:spcPct val="150000"/>
              </a:lnSpc>
              <a:buFont typeface="Symbol"/>
              <a:buChar char=""/>
              <a:tabLst>
                <a:tab pos="160020" algn="l"/>
                <a:tab pos="457200" algn="l"/>
              </a:tabLst>
            </a:pPr>
            <a:r>
              <a:rPr lang="ru-RU" sz="1800" dirty="0" smtClean="0">
                <a:latin typeface="Times New Roman"/>
                <a:ea typeface="Times New Roman"/>
              </a:rPr>
              <a:t>анкетирование </a:t>
            </a:r>
            <a:r>
              <a:rPr lang="ru-RU" sz="1800" dirty="0">
                <a:latin typeface="Times New Roman"/>
                <a:ea typeface="Times New Roman"/>
              </a:rPr>
              <a:t>(опрос</a:t>
            </a:r>
            <a:r>
              <a:rPr lang="ru-RU" sz="1800" dirty="0" smtClean="0">
                <a:latin typeface="Times New Roman"/>
                <a:ea typeface="Times New Roman"/>
              </a:rPr>
              <a:t>).</a:t>
            </a:r>
            <a:endParaRPr lang="ru-RU" sz="1800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III </a:t>
            </a:r>
            <a:r>
              <a:rPr lang="ru-RU" dirty="0" smtClean="0"/>
              <a:t>этап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rgbClr val="000066"/>
                </a:solidFill>
                <a:latin typeface="Times New Roman"/>
                <a:ea typeface="Times New Roman"/>
              </a:rPr>
              <a:t>Практическое использование </a:t>
            </a:r>
            <a:r>
              <a:rPr lang="ru-RU" sz="2000" dirty="0" smtClean="0">
                <a:solidFill>
                  <a:srgbClr val="000066"/>
                </a:solidFill>
                <a:latin typeface="Times New Roman"/>
                <a:ea typeface="Times New Roman"/>
              </a:rPr>
              <a:t>результатов</a:t>
            </a:r>
          </a:p>
          <a:p>
            <a:pPr algn="ctr"/>
            <a:endParaRPr lang="ru-RU" sz="2000" dirty="0" smtClean="0">
              <a:solidFill>
                <a:srgbClr val="000066"/>
              </a:solidFill>
              <a:latin typeface="Times New Roman"/>
              <a:ea typeface="Times New Roman"/>
            </a:endParaRPr>
          </a:p>
          <a:p>
            <a:pPr lvl="0"/>
            <a:r>
              <a:rPr lang="ru-RU" sz="1800" dirty="0">
                <a:solidFill>
                  <a:srgbClr val="000066"/>
                </a:solidFill>
                <a:latin typeface="Times New Roman"/>
                <a:ea typeface="Times New Roman"/>
              </a:rPr>
              <a:t>ЦЕЛЬ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</a:rPr>
              <a:t>: </a:t>
            </a:r>
            <a:r>
              <a:rPr lang="ru-RU" sz="1800" dirty="0">
                <a:latin typeface="Times New Roman"/>
                <a:ea typeface="Times New Roman"/>
              </a:rPr>
              <a:t>р</a:t>
            </a:r>
            <a:r>
              <a:rPr lang="ru-RU" sz="1800" dirty="0" smtClean="0">
                <a:latin typeface="Times New Roman"/>
                <a:ea typeface="Times New Roman"/>
              </a:rPr>
              <a:t>азработка </a:t>
            </a:r>
            <a:r>
              <a:rPr lang="ru-RU" sz="1800" dirty="0">
                <a:latin typeface="Times New Roman"/>
                <a:ea typeface="Times New Roman"/>
              </a:rPr>
              <a:t>рекомендаций (составление памятки, буклета) </a:t>
            </a:r>
            <a:r>
              <a:rPr lang="ru-RU" sz="1800" dirty="0" smtClean="0">
                <a:latin typeface="Times New Roman"/>
                <a:ea typeface="Times New Roman"/>
              </a:rPr>
              <a:t>.</a:t>
            </a:r>
          </a:p>
          <a:p>
            <a:pPr lvl="0"/>
            <a:endParaRPr lang="ru-RU" sz="1800" dirty="0">
              <a:latin typeface="Times New Roman"/>
              <a:ea typeface="Times New Roman"/>
            </a:endParaRPr>
          </a:p>
          <a:p>
            <a:pPr lvl="0"/>
            <a:endParaRPr lang="ru-RU" sz="1800" dirty="0" smtClean="0">
              <a:latin typeface="Times New Roman"/>
              <a:ea typeface="Times New Roman"/>
            </a:endParaRPr>
          </a:p>
          <a:p>
            <a:pPr marL="0" lvl="0" indent="0"/>
            <a:r>
              <a:rPr lang="ru-RU" sz="1800" dirty="0">
                <a:solidFill>
                  <a:srgbClr val="000066"/>
                </a:solidFill>
                <a:latin typeface="Times New Roman"/>
                <a:ea typeface="Times New Roman"/>
              </a:rPr>
              <a:t>МЕТОДЫ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</a:rPr>
              <a:t>:</a:t>
            </a:r>
          </a:p>
          <a:p>
            <a:pPr lvl="0"/>
            <a:r>
              <a:rPr lang="ru-RU" sz="1800" dirty="0">
                <a:latin typeface="Times New Roman"/>
                <a:ea typeface="Times New Roman"/>
              </a:rPr>
              <a:t>-отчет (устный, письменный, с демонстрацией материалов, опытов)</a:t>
            </a:r>
            <a:endParaRPr lang="ru-RU" sz="1800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2051720" y="404664"/>
            <a:ext cx="6292180" cy="4248472"/>
          </a:xfrm>
        </p:spPr>
        <p:txBody>
          <a:bodyPr>
            <a:normAutofit fontScale="77500" lnSpcReduction="20000"/>
          </a:bodyPr>
          <a:lstStyle/>
          <a:p>
            <a:pPr marL="360680" algn="ctr">
              <a:lnSpc>
                <a:spcPct val="115000"/>
              </a:lnSpc>
              <a:spcAft>
                <a:spcPts val="1000"/>
              </a:spcAft>
            </a:pPr>
            <a:r>
              <a:rPr lang="ru-RU" u="sng" dirty="0">
                <a:latin typeface="Times New Roman"/>
                <a:ea typeface="Calibri"/>
                <a:cs typeface="Times New Roman"/>
              </a:rPr>
              <a:t>Из истории электричества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Arial Unicode MS"/>
                <a:cs typeface="Times New Roman"/>
              </a:rPr>
              <a:t>   </a:t>
            </a:r>
            <a:r>
              <a:rPr lang="ru-RU" dirty="0" smtClean="0">
                <a:latin typeface="Times New Roman"/>
                <a:ea typeface="Arial Unicode MS"/>
                <a:cs typeface="Times New Roman"/>
              </a:rPr>
              <a:t>    Первые </a:t>
            </a:r>
            <a:r>
              <a:rPr lang="ru-RU" dirty="0">
                <a:latin typeface="Times New Roman"/>
                <a:ea typeface="Arial Unicode MS"/>
                <a:cs typeface="Times New Roman"/>
              </a:rPr>
              <a:t>важные открытия и изобретения в области электричества были сделаны в  </a:t>
            </a:r>
            <a:r>
              <a:rPr lang="en-US" dirty="0">
                <a:latin typeface="Times New Roman"/>
                <a:ea typeface="Arial Unicode MS"/>
                <a:cs typeface="Times New Roman"/>
              </a:rPr>
              <a:t>XVII</a:t>
            </a:r>
            <a:r>
              <a:rPr lang="ru-RU" dirty="0">
                <a:latin typeface="Times New Roman"/>
                <a:ea typeface="Arial Unicode MS"/>
                <a:cs typeface="Times New Roman"/>
              </a:rPr>
              <a:t>- </a:t>
            </a:r>
            <a:r>
              <a:rPr lang="en-US" dirty="0">
                <a:latin typeface="Times New Roman"/>
                <a:ea typeface="Arial Unicode MS"/>
                <a:cs typeface="Times New Roman"/>
              </a:rPr>
              <a:t>XVIII</a:t>
            </a:r>
            <a:r>
              <a:rPr lang="ru-RU" dirty="0">
                <a:latin typeface="Times New Roman"/>
                <a:ea typeface="Arial Unicode MS"/>
                <a:cs typeface="Times New Roman"/>
              </a:rPr>
              <a:t> веках.  Но впервые интерес к электричеству люди проявили еще в </a:t>
            </a:r>
            <a:r>
              <a:rPr lang="en-US" dirty="0">
                <a:latin typeface="Times New Roman"/>
                <a:ea typeface="Arial Unicode MS"/>
                <a:cs typeface="Times New Roman"/>
              </a:rPr>
              <a:t>VI</a:t>
            </a:r>
            <a:r>
              <a:rPr lang="ru-RU" dirty="0">
                <a:latin typeface="Times New Roman"/>
                <a:ea typeface="Arial Unicode MS"/>
                <a:cs typeface="Times New Roman"/>
              </a:rPr>
              <a:t>-</a:t>
            </a:r>
            <a:r>
              <a:rPr lang="en-US" dirty="0">
                <a:latin typeface="Times New Roman"/>
                <a:ea typeface="Arial Unicode MS"/>
                <a:cs typeface="Times New Roman"/>
              </a:rPr>
              <a:t>VII</a:t>
            </a:r>
            <a:r>
              <a:rPr lang="ru-RU" dirty="0">
                <a:latin typeface="Times New Roman"/>
                <a:ea typeface="Arial Unicode MS"/>
                <a:cs typeface="Times New Roman"/>
              </a:rPr>
              <a:t> </a:t>
            </a:r>
            <a:r>
              <a:rPr lang="ru-RU" dirty="0" err="1">
                <a:latin typeface="Times New Roman"/>
                <a:ea typeface="Arial Unicode MS"/>
                <a:cs typeface="Times New Roman"/>
              </a:rPr>
              <a:t>в.в</a:t>
            </a:r>
            <a:r>
              <a:rPr lang="ru-RU" dirty="0">
                <a:latin typeface="Times New Roman"/>
                <a:ea typeface="Arial Unicode MS"/>
                <a:cs typeface="Times New Roman"/>
              </a:rPr>
              <a:t>. до н. э.  Так философ Фалес из </a:t>
            </a:r>
            <a:r>
              <a:rPr lang="ru-RU" dirty="0" err="1">
                <a:latin typeface="Times New Roman"/>
                <a:ea typeface="Arial Unicode MS"/>
                <a:cs typeface="Times New Roman"/>
              </a:rPr>
              <a:t>Милета</a:t>
            </a:r>
            <a:r>
              <a:rPr lang="ru-RU" dirty="0">
                <a:latin typeface="Times New Roman"/>
                <a:ea typeface="Arial Unicode MS"/>
                <a:cs typeface="Times New Roman"/>
              </a:rPr>
              <a:t>  заметил, что если янтарь потереть шерстью или мехом, то он начнет притягивать к себе соринки и </a:t>
            </a:r>
            <a:r>
              <a:rPr lang="ru-RU" dirty="0" smtClean="0">
                <a:latin typeface="Times New Roman"/>
                <a:ea typeface="Arial Unicode MS"/>
                <a:cs typeface="Times New Roman"/>
              </a:rPr>
              <a:t>ниточки. Действительно</a:t>
            </a:r>
            <a:r>
              <a:rPr lang="ru-RU" dirty="0">
                <a:latin typeface="Times New Roman"/>
                <a:ea typeface="Arial Unicode MS"/>
                <a:cs typeface="Times New Roman"/>
              </a:rPr>
              <a:t>, если янтарь натереть шерстью, к нему притягиваются мелкие частички. Почему это происходит?  В те далекие времена правильного объяснения этого явления  не было. </a:t>
            </a:r>
            <a:endParaRPr lang="ru-RU" dirty="0" smtClean="0">
              <a:latin typeface="Times New Roman"/>
              <a:ea typeface="Arial Unicode MS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latin typeface="Times New Roman"/>
              <a:ea typeface="Arial Unicode MS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Arial Unicode MS"/>
                <a:cs typeface="Times New Roman"/>
              </a:rPr>
              <a:t>         Через </a:t>
            </a:r>
            <a:r>
              <a:rPr lang="ru-RU" dirty="0">
                <a:latin typeface="Times New Roman"/>
                <a:ea typeface="Arial Unicode MS"/>
                <a:cs typeface="Times New Roman"/>
              </a:rPr>
              <a:t>много веков, в 1600г., врач английской королевы Елизаветы, Вильям Гильберт написал первую научную работу об электричестве и об электризации трением. Он обнаружил, что вместо янтаря можно взять алмаз, сапфир, стекло и другие материалы, которые подобно янтарю будут притягивать к себе легкие частички. Эти вещества он назвал электрическими (от греческого слова «электрон», так греки называли янтарь). Поэтому впоследствии про тела, которые после натирания приобретают свойство притягивать к себе другие тела, стали говорить, что они наэлектризованы. Но еще несколько столетий ученые пытались узнать, почему предметы электризуются и как это происходит, пока не открыли тайны этого загадочного явления внутри атома.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2050" name="Picture 2" descr="C:\Users\User\Downloads\3_html_44a1dbb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1368152" cy="175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ownloads\1000447_0447_3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38460"/>
            <a:ext cx="1815927" cy="2473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995438" y="5111766"/>
            <a:ext cx="67530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FF66"/>
                </a:solidFill>
                <a:latin typeface="Times New Roman"/>
                <a:ea typeface="Times New Roman"/>
              </a:rPr>
              <a:t>Статическое электричество</a:t>
            </a:r>
            <a:r>
              <a:rPr lang="ru-RU" dirty="0">
                <a:solidFill>
                  <a:srgbClr val="FFFF66"/>
                </a:solidFill>
                <a:latin typeface="Times New Roman"/>
                <a:ea typeface="Times New Roman"/>
              </a:rPr>
              <a:t>— явление, связанное со скоплением электрических зарядов на поверхности тела или в объеме вещества и характеризующееся наличием электрического и отсутствием магнитного полей </a:t>
            </a:r>
            <a:r>
              <a:rPr lang="ru-RU" dirty="0" smtClean="0">
                <a:solidFill>
                  <a:srgbClr val="FFFF66"/>
                </a:solidFill>
                <a:latin typeface="Times New Roman"/>
                <a:ea typeface="Times New Roman"/>
              </a:rPr>
              <a:t>.</a:t>
            </a:r>
            <a:endParaRPr lang="ru-RU" dirty="0">
              <a:solidFill>
                <a:srgbClr val="FFFF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67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434</TotalTime>
  <Words>1276</Words>
  <Application>Microsoft Office PowerPoint</Application>
  <PresentationFormat>Экран (4:3)</PresentationFormat>
  <Paragraphs>144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Углы</vt:lpstr>
      <vt:lpstr>Презентация PowerPoint</vt:lpstr>
      <vt:lpstr>СТАТИЧЕСКОЕ ЭЛЕКТРИЧЕСТВО</vt:lpstr>
      <vt:lpstr>Презентация PowerPoint</vt:lpstr>
      <vt:lpstr>Презентация PowerPoint</vt:lpstr>
      <vt:lpstr>Статическое электричество</vt:lpstr>
      <vt:lpstr> I этап</vt:lpstr>
      <vt:lpstr>II этап</vt:lpstr>
      <vt:lpstr>III этап</vt:lpstr>
      <vt:lpstr>Презентация PowerPoint</vt:lpstr>
      <vt:lpstr>Презентация PowerPoint</vt:lpstr>
      <vt:lpstr>РЕЗУЛЬТАТЫ СОЦИОЛОГИЧЕСКОГО ИССЛЕДОВАНИЯ </vt:lpstr>
      <vt:lpstr>РЕЗУЛЬТАТЫ СОЦИОЛОГИЧЕСКОГО ИССЛЕДОВАНИЯ </vt:lpstr>
      <vt:lpstr>Наблюдение электризации в быту</vt:lpstr>
      <vt:lpstr>Презентация PowerPoint</vt:lpstr>
      <vt:lpstr>ЭЛЕКТРИЗАЦИЯ В ПРИРОДЕ - молния</vt:lpstr>
      <vt:lpstr>РЕЗУЛЬТАТЫ СТАТИСТИЧЕСКОГО ИССЛЕДОВАНИЯ</vt:lpstr>
      <vt:lpstr>Применение </vt:lpstr>
      <vt:lpstr>Итоги I этапа</vt:lpstr>
      <vt:lpstr>«Танцующие хлопья»  </vt:lpstr>
      <vt:lpstr>«Сортировка»  </vt:lpstr>
      <vt:lpstr>«Гибкая вода»  </vt:lpstr>
      <vt:lpstr>«Летающая вата»  </vt:lpstr>
      <vt:lpstr>ВРЕДНЫЕ ФАКТОРЫ СТАТИЧЕКОГО ЭЛЕКТРИЧЕСТВА</vt:lpstr>
      <vt:lpstr>Защита от статического электричества</vt:lpstr>
      <vt:lpstr>Выводы II этапа</vt:lpstr>
      <vt:lpstr>3 этап  ИНТЕРАКТИВНЫЙ УРОК</vt:lpstr>
      <vt:lpstr>Презентация PowerPoint</vt:lpstr>
      <vt:lpstr>Выводы: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СТАТИЧЕСКОЕ ЭЛЕКТРИЧЕСТВО</dc:title>
  <dc:creator>User</dc:creator>
  <cp:lastModifiedBy>Цифроном</cp:lastModifiedBy>
  <cp:revision>64</cp:revision>
  <dcterms:created xsi:type="dcterms:W3CDTF">2013-03-27T19:39:52Z</dcterms:created>
  <dcterms:modified xsi:type="dcterms:W3CDTF">2013-04-15T14:56:53Z</dcterms:modified>
</cp:coreProperties>
</file>