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57" r:id="rId3"/>
    <p:sldId id="256" r:id="rId4"/>
    <p:sldId id="282" r:id="rId5"/>
    <p:sldId id="285" r:id="rId6"/>
    <p:sldId id="287" r:id="rId7"/>
    <p:sldId id="263" r:id="rId8"/>
    <p:sldId id="269" r:id="rId9"/>
    <p:sldId id="270" r:id="rId10"/>
    <p:sldId id="275" r:id="rId11"/>
    <p:sldId id="271" r:id="rId12"/>
    <p:sldId id="272" r:id="rId13"/>
    <p:sldId id="273" r:id="rId14"/>
    <p:sldId id="262" r:id="rId15"/>
    <p:sldId id="276" r:id="rId16"/>
    <p:sldId id="277" r:id="rId17"/>
    <p:sldId id="278" r:id="rId18"/>
    <p:sldId id="283" r:id="rId19"/>
    <p:sldId id="288" r:id="rId20"/>
    <p:sldId id="284" r:id="rId21"/>
    <p:sldId id="281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66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155" autoAdjust="0"/>
    <p:restoredTop sz="94660"/>
  </p:normalViewPr>
  <p:slideViewPr>
    <p:cSldViewPr>
      <p:cViewPr>
        <p:scale>
          <a:sx n="62" d="100"/>
          <a:sy n="62" d="100"/>
        </p:scale>
        <p:origin x="-53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53;&#1072;&#1076;&#1077;&#1078;&#1076;&#1072;\&#1056;&#1072;&#1073;&#1086;&#1095;&#1080;&#1081;%20&#1089;&#1090;&#1086;&#1083;\&#1044;&#1040;&#1053;&#1048;&#1048;&#1051;\&#1088;&#1077;&#1079;&#1091;&#1083;&#1100;&#1090;&#1072;&#1090;&#1099;%20&#1086;&#1087;&#1088;&#1086;&#1089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4 КЛАСС</a:t>
            </a:r>
          </a:p>
        </c:rich>
      </c:tx>
      <c:layout/>
      <c:overlay val="1"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ДА</c:v>
          </c:tx>
          <c:cat>
            <c:strRef>
              <c:f>Лист1!$E$10:$E$12</c:f>
              <c:strCache>
                <c:ptCount val="3"/>
                <c:pt idx="0">
                  <c:v>Знаете ли Вы, что такое статическое электричество?</c:v>
                </c:pt>
                <c:pt idx="1">
                  <c:v>Знаете, где оно возникает?</c:v>
                </c:pt>
                <c:pt idx="2">
                  <c:v>Можете привести пример?</c:v>
                </c:pt>
              </c:strCache>
            </c:strRef>
          </c:cat>
          <c:val>
            <c:numRef>
              <c:f>Лист1!$F$10:$F$12</c:f>
              <c:numCache>
                <c:formatCode>0%</c:formatCode>
                <c:ptCount val="3"/>
                <c:pt idx="0">
                  <c:v>0.4800000000000002</c:v>
                </c:pt>
                <c:pt idx="1">
                  <c:v>0.4</c:v>
                </c:pt>
                <c:pt idx="2">
                  <c:v>0.16000000000000003</c:v>
                </c:pt>
              </c:numCache>
            </c:numRef>
          </c:val>
        </c:ser>
        <c:ser>
          <c:idx val="1"/>
          <c:order val="1"/>
          <c:tx>
            <c:v>НЕТ</c:v>
          </c:tx>
          <c:cat>
            <c:strRef>
              <c:f>Лист1!$E$10:$E$12</c:f>
              <c:strCache>
                <c:ptCount val="3"/>
                <c:pt idx="0">
                  <c:v>Знаете ли Вы, что такое статическое электричество?</c:v>
                </c:pt>
                <c:pt idx="1">
                  <c:v>Знаете, где оно возникает?</c:v>
                </c:pt>
                <c:pt idx="2">
                  <c:v>Можете привести пример?</c:v>
                </c:pt>
              </c:strCache>
            </c:strRef>
          </c:cat>
          <c:val>
            <c:numRef>
              <c:f>Лист1!$G$10:$G$12</c:f>
              <c:numCache>
                <c:formatCode>0%</c:formatCode>
                <c:ptCount val="3"/>
                <c:pt idx="0">
                  <c:v>0.52</c:v>
                </c:pt>
                <c:pt idx="1">
                  <c:v>0.60000000000000042</c:v>
                </c:pt>
                <c:pt idx="2">
                  <c:v>0.84000000000000041</c:v>
                </c:pt>
              </c:numCache>
            </c:numRef>
          </c:val>
        </c:ser>
        <c:dLbls/>
        <c:shape val="cylinder"/>
        <c:axId val="57074816"/>
        <c:axId val="57076352"/>
        <c:axId val="0"/>
      </c:bar3DChart>
      <c:catAx>
        <c:axId val="57074816"/>
        <c:scaling>
          <c:orientation val="minMax"/>
        </c:scaling>
        <c:axPos val="b"/>
        <c:tickLblPos val="nextTo"/>
        <c:crossAx val="57076352"/>
        <c:crosses val="autoZero"/>
        <c:auto val="1"/>
        <c:lblAlgn val="ctr"/>
        <c:lblOffset val="100"/>
      </c:catAx>
      <c:valAx>
        <c:axId val="57076352"/>
        <c:scaling>
          <c:orientation val="minMax"/>
        </c:scaling>
        <c:axPos val="l"/>
        <c:majorGridlines/>
        <c:numFmt formatCode="0%" sourceLinked="1"/>
        <c:tickLblPos val="nextTo"/>
        <c:crossAx val="5707481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РЕЗУЛЬТАТЫ ОПРОСА 4 КЛАССА</a:t>
            </a:r>
          </a:p>
        </c:rich>
      </c:tx>
      <c:layout/>
      <c:overlay val="1"/>
    </c:title>
    <c:plotArea>
      <c:layout/>
      <c:pieChart>
        <c:varyColors val="1"/>
        <c:dLbls/>
        <c:firstSliceAng val="0"/>
      </c:pieChart>
    </c:plotArea>
    <c:legend>
      <c:legendPos val="r"/>
      <c:layout/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6 КЛАСС</a:t>
            </a:r>
          </a:p>
        </c:rich>
      </c:tx>
      <c:layout/>
      <c:overlay val="1"/>
    </c:title>
    <c:view3D>
      <c:rotX val="30"/>
      <c:perspective val="30"/>
    </c:view3D>
    <c:plotArea>
      <c:layout/>
      <c:pie3DChart>
        <c:varyColors val="1"/>
        <c:dLbls>
          <c:showVal val="1"/>
        </c:dLbls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4 КЛАСС</a:t>
            </a:r>
          </a:p>
        </c:rich>
      </c:tx>
      <c:layout>
        <c:manualLayout>
          <c:xMode val="edge"/>
          <c:yMode val="edge"/>
          <c:x val="0.40285411198600213"/>
          <c:y val="3.2407407407407454E-2"/>
        </c:manualLayout>
      </c:layout>
      <c:overlay val="1"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2.5764714999649028E-2"/>
          <c:w val="0.80632691287674974"/>
          <c:h val="0.94331762700077215"/>
        </c:manualLayout>
      </c:layout>
      <c:pie3DChart>
        <c:varyColors val="1"/>
        <c:ser>
          <c:idx val="0"/>
          <c:order val="0"/>
          <c:dLbls>
            <c:dLblPos val="inEnd"/>
            <c:showVal val="1"/>
          </c:dLbls>
          <c:cat>
            <c:strRef>
              <c:f>Лист1!$C$60:$C$61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Лист1!$D$60:$D$61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</c:legend>
    <c:plotVisOnly val="1"/>
    <c:dispBlanksAs val="zero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ahoma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</p:grpSp>
        </p:grpSp>
      </p:grpSp>
      <p:sp>
        <p:nvSpPr>
          <p:cNvPr id="928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8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84227-DC72-499D-9E2A-D41D4E5019C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258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B63AD-C6D4-4472-9D64-C40AABD227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142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9A53F-224A-497F-9B80-032696B898C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5234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CC0AE-D191-4D9B-9C55-EAC29A914FA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79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397AA-62DC-4BC6-B45B-0CC3A6D257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261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F0EBB-4753-4F48-89A3-549F2C12AE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6038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DCE14-4875-4EA3-9CB9-6F4FD02534A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274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7DA4B-D121-43EF-A36F-71395A5359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93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B79AD-CFF7-4B81-AE61-CE3E8AC2709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910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4ACA4-0399-421C-B552-4FED2AF37D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590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7EEEC-0F63-4B5A-BC70-236CE61F0C8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532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Tahoma" charset="0"/>
            </a:endParaRPr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ahoma" charset="0"/>
              </a:endParaRPr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819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19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0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</p:grpSp>
        <p:grpSp>
          <p:nvGrpSpPr>
            <p:cNvPr id="205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821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2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</p:grpSp>
        <p:grpSp>
          <p:nvGrpSpPr>
            <p:cNvPr id="206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8229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0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1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2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3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4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5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6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7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8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39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0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1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2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3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4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5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</p:grpSp>
        <p:grpSp>
          <p:nvGrpSpPr>
            <p:cNvPr id="206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8247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8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49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50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51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52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sp>
            <p:nvSpPr>
              <p:cNvPr id="8253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ahoma" charset="0"/>
                </a:endParaRPr>
              </a:p>
            </p:txBody>
          </p:sp>
          <p:grpSp>
            <p:nvGrpSpPr>
              <p:cNvPr id="206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8255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  <p:sp>
              <p:nvSpPr>
                <p:cNvPr id="8256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  <p:sp>
              <p:nvSpPr>
                <p:cNvPr id="8257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  <p:sp>
              <p:nvSpPr>
                <p:cNvPr id="8258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FFFFFF"/>
                    </a:solidFill>
                    <a:latin typeface="Tahoma" charset="0"/>
                  </a:endParaRPr>
                </a:p>
              </p:txBody>
            </p:sp>
          </p:grp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D04B55-EC56-401B-8C92-D7B79A531DC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464222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atomoid.narod.ru/rezerford/6-1-4.gi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7416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Информационный проект</a:t>
            </a:r>
          </a:p>
          <a:p>
            <a:pPr algn="ctr"/>
            <a:r>
              <a:rPr lang="ru-RU" b="1" dirty="0" smtClean="0"/>
              <a:t>«СТАТИЧЕСКОЕ ЭЛЕКТРИЧЕСТВО»</a:t>
            </a:r>
          </a:p>
          <a:p>
            <a:pPr algn="ctr"/>
            <a:endParaRPr lang="ru-RU" b="1" dirty="0" smtClean="0"/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Ржев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87423"/>
            <a:ext cx="9144000" cy="791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64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ЭЛЕКТРИЗАЦИЯ В ПРИРОДЕ - молния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3"/>
            <a:ext cx="8136904" cy="230425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/>
                <a:ea typeface="Times New Roman"/>
              </a:rPr>
              <a:t>      Молния  </a:t>
            </a:r>
            <a:r>
              <a:rPr lang="ru-RU" dirty="0">
                <a:latin typeface="Times New Roman"/>
                <a:ea typeface="Times New Roman"/>
              </a:rPr>
              <a:t>- одна из наиболее  распространенных форм  мгновенно высвобождающейся  энергии   статического электричества. В результате движения  воздушных потоков, насыщенных водяными порами,   образуются  грозовые облака,  которые  являются носителями статического электричества. Электрические разряды  образуются между  разноименными  заряженными облаками  или, чаще  между заряженным облаком и землей.  При достижении определенной разницы потенциалов  происходит разряд молнии   между облаками или на земле.</a:t>
            </a:r>
            <a:endParaRPr lang="ru-RU" dirty="0"/>
          </a:p>
        </p:txBody>
      </p:sp>
      <p:pic>
        <p:nvPicPr>
          <p:cNvPr id="2050" name="Picture 2" descr="G:\ФИЗИКА\гроза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572008"/>
            <a:ext cx="2762270" cy="207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ФИЗИКА\гроза\getImage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4" y="2928934"/>
            <a:ext cx="3059415" cy="203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1316096873_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52771"/>
            <a:ext cx="2927410" cy="254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СТАТИСТИЧЕСКОГО ИССЛЕДОВАНИЯ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20" y="5643578"/>
            <a:ext cx="8429684" cy="1000132"/>
          </a:xfrm>
        </p:spPr>
        <p:txBody>
          <a:bodyPr/>
          <a:lstStyle/>
          <a:p>
            <a:pPr algn="ctr"/>
            <a:r>
              <a:rPr lang="ru-RU" dirty="0"/>
              <a:t>Знаете ли Вы, где человек в быту  использует явления статического электричества?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619506211"/>
              </p:ext>
            </p:extLst>
          </p:nvPr>
        </p:nvGraphicFramePr>
        <p:xfrm>
          <a:off x="500034" y="1357298"/>
          <a:ext cx="4143404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58104286"/>
              </p:ext>
            </p:extLst>
          </p:nvPr>
        </p:nvGraphicFramePr>
        <p:xfrm>
          <a:off x="2915816" y="980728"/>
          <a:ext cx="420053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00628"/>
            <a:ext cx="8568952" cy="3579849"/>
          </a:xfrm>
        </p:spPr>
        <p:txBody>
          <a:bodyPr/>
          <a:lstStyle/>
          <a:p>
            <a:r>
              <a:rPr lang="ru-RU" sz="1100" dirty="0">
                <a:latin typeface="Times New Roman"/>
                <a:ea typeface="Times New Roman"/>
              </a:rPr>
              <a:t>Изготовление наждачной бумаги</a:t>
            </a:r>
            <a:r>
              <a:rPr lang="ru-RU" dirty="0" smtClean="0">
                <a:latin typeface="Times New Roman"/>
                <a:ea typeface="Times New Roman"/>
              </a:rPr>
              <a:t>.     </a:t>
            </a:r>
            <a:r>
              <a:rPr lang="ru-RU" sz="1100" dirty="0" smtClean="0">
                <a:latin typeface="Times New Roman"/>
                <a:ea typeface="Times New Roman"/>
              </a:rPr>
              <a:t>Использование </a:t>
            </a:r>
            <a:r>
              <a:rPr lang="ru-RU" sz="1100" dirty="0">
                <a:latin typeface="Times New Roman"/>
                <a:ea typeface="Times New Roman"/>
              </a:rPr>
              <a:t>в музейном деле</a:t>
            </a:r>
            <a:r>
              <a:rPr lang="ru-RU" sz="1100" dirty="0" smtClean="0">
                <a:latin typeface="Times New Roman"/>
                <a:ea typeface="Times New Roman"/>
              </a:rPr>
              <a:t>.     Электростатическая покраска </a:t>
            </a:r>
            <a:r>
              <a:rPr lang="ru-RU" sz="1100" dirty="0">
                <a:latin typeface="Times New Roman"/>
                <a:ea typeface="Times New Roman"/>
              </a:rPr>
              <a:t>металлических изделий</a:t>
            </a:r>
            <a:r>
              <a:rPr lang="ru-RU" sz="1100" dirty="0" smtClean="0">
                <a:latin typeface="Times New Roman"/>
                <a:ea typeface="Times New Roman"/>
              </a:rPr>
              <a:t>.</a:t>
            </a:r>
          </a:p>
          <a:p>
            <a:endParaRPr lang="ru-RU" sz="1100" dirty="0">
              <a:latin typeface="Times New Roman"/>
              <a:ea typeface="Times New Roman"/>
            </a:endParaRPr>
          </a:p>
          <a:p>
            <a:endParaRPr lang="ru-RU" sz="1100" dirty="0" smtClean="0">
              <a:latin typeface="Times New Roman"/>
              <a:ea typeface="Times New Roman"/>
            </a:endParaRPr>
          </a:p>
          <a:p>
            <a:endParaRPr lang="ru-RU" sz="1100" dirty="0">
              <a:latin typeface="Times New Roman"/>
              <a:ea typeface="Times New Roman"/>
            </a:endParaRPr>
          </a:p>
          <a:p>
            <a:endParaRPr lang="ru-RU" sz="1100" dirty="0" smtClean="0">
              <a:latin typeface="Times New Roman"/>
              <a:ea typeface="Times New Roman"/>
            </a:endParaRPr>
          </a:p>
          <a:p>
            <a:endParaRPr lang="ru-RU" sz="1100" dirty="0">
              <a:latin typeface="Times New Roman"/>
              <a:ea typeface="Times New Roman"/>
            </a:endParaRPr>
          </a:p>
          <a:p>
            <a:endParaRPr lang="ru-RU" sz="1100" dirty="0" smtClean="0">
              <a:latin typeface="Times New Roman"/>
              <a:ea typeface="Times New Roman"/>
            </a:endParaRPr>
          </a:p>
          <a:p>
            <a:endParaRPr lang="ru-RU" sz="1100" dirty="0">
              <a:latin typeface="Times New Roman"/>
              <a:ea typeface="Times New Roman"/>
            </a:endParaRPr>
          </a:p>
          <a:p>
            <a:r>
              <a:rPr lang="ru-RU" sz="1100" dirty="0" smtClean="0">
                <a:latin typeface="Times New Roman"/>
                <a:ea typeface="Times New Roman"/>
              </a:rPr>
              <a:t> </a:t>
            </a:r>
            <a:r>
              <a:rPr lang="ru-RU" sz="1100" dirty="0">
                <a:latin typeface="Times New Roman"/>
                <a:ea typeface="Times New Roman"/>
              </a:rPr>
              <a:t>Смешение </a:t>
            </a:r>
            <a:r>
              <a:rPr lang="ru-RU" sz="1100" dirty="0" smtClean="0">
                <a:latin typeface="Times New Roman"/>
                <a:ea typeface="Times New Roman"/>
              </a:rPr>
              <a:t>веществ.                           Очистка </a:t>
            </a:r>
            <a:r>
              <a:rPr lang="ru-RU" sz="1100" dirty="0">
                <a:latin typeface="Times New Roman"/>
                <a:ea typeface="Times New Roman"/>
              </a:rPr>
              <a:t>воздуха от пыли и лёгких частиц</a:t>
            </a:r>
            <a:r>
              <a:rPr lang="ru-RU" sz="1100" dirty="0" smtClean="0">
                <a:latin typeface="Times New Roman"/>
                <a:ea typeface="Times New Roman"/>
              </a:rPr>
              <a:t>.                 В типографском </a:t>
            </a:r>
            <a:r>
              <a:rPr lang="ru-RU" sz="1100" dirty="0">
                <a:latin typeface="Times New Roman"/>
                <a:ea typeface="Times New Roman"/>
              </a:rPr>
              <a:t>производстве.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Times New Roman"/>
              </a:rPr>
              <a:t>  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3074" name="Picture 2" descr="C:\Users\User\Downloads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3050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foto_061100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3677"/>
            <a:ext cx="2182813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ownloads\powder-coat-nozz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32360"/>
            <a:ext cx="1638478" cy="143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ownloads\v_blender_bald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2331220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ownloads\930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71288"/>
            <a:ext cx="2384552" cy="181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ownloads\staticheskoe_elektrichestvo_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71288"/>
            <a:ext cx="2546560" cy="17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5760640" cy="4176464"/>
          </a:xfrm>
        </p:spPr>
        <p:txBody>
          <a:bodyPr/>
          <a:lstStyle/>
          <a:p>
            <a:r>
              <a:rPr lang="ru-RU" dirty="0" smtClean="0">
                <a:latin typeface="Times New Roman"/>
                <a:ea typeface="Arial Unicode MS"/>
              </a:rPr>
              <a:t>      При </a:t>
            </a:r>
            <a:r>
              <a:rPr lang="ru-RU" dirty="0">
                <a:latin typeface="Times New Roman"/>
                <a:ea typeface="Arial Unicode MS"/>
              </a:rPr>
              <a:t>трении о воздух электризуется самолет. Поэтому после посадки к самолету сразу не подается металлический трап; может возникнуть разряд, который вызовет пожар. Сначала самолет разряжают: опускают на землю металлический трос, соединенный с обшивкой самолета и разряд уходит в землю. Так же происходит электризация шин о сухую дорогу. </a:t>
            </a:r>
            <a:endParaRPr lang="ru-RU" dirty="0" smtClean="0">
              <a:latin typeface="Times New Roman"/>
              <a:ea typeface="Arial Unicode MS"/>
            </a:endParaRPr>
          </a:p>
          <a:p>
            <a:r>
              <a:rPr lang="ru-RU" dirty="0" smtClean="0">
                <a:latin typeface="Times New Roman"/>
                <a:ea typeface="Arial Unicode MS"/>
              </a:rPr>
              <a:t>      </a:t>
            </a:r>
          </a:p>
          <a:p>
            <a:r>
              <a:rPr lang="ru-RU" dirty="0">
                <a:latin typeface="Times New Roman"/>
                <a:ea typeface="Arial Unicode MS"/>
              </a:rPr>
              <a:t> </a:t>
            </a:r>
            <a:r>
              <a:rPr lang="ru-RU" dirty="0" smtClean="0">
                <a:latin typeface="Times New Roman"/>
                <a:ea typeface="Arial Unicode MS"/>
              </a:rPr>
              <a:t>      </a:t>
            </a:r>
          </a:p>
          <a:p>
            <a:r>
              <a:rPr lang="ru-RU" dirty="0">
                <a:latin typeface="Times New Roman"/>
                <a:ea typeface="Arial Unicode MS"/>
              </a:rPr>
              <a:t> </a:t>
            </a:r>
            <a:r>
              <a:rPr lang="ru-RU" dirty="0" smtClean="0">
                <a:latin typeface="Times New Roman"/>
                <a:ea typeface="Arial Unicode MS"/>
              </a:rPr>
              <a:t>     Не </a:t>
            </a:r>
            <a:r>
              <a:rPr lang="ru-RU" dirty="0">
                <a:latin typeface="Times New Roman"/>
                <a:ea typeface="Arial Unicode MS"/>
              </a:rPr>
              <a:t>для красоты, сзади машин-цистерн, перевозящих горючие вещества, подвешивают металлические цепи. </a:t>
            </a:r>
            <a:endParaRPr lang="ru-RU" dirty="0" smtClean="0">
              <a:latin typeface="Times New Roman"/>
              <a:ea typeface="Arial Unicode MS"/>
            </a:endParaRPr>
          </a:p>
          <a:p>
            <a:endParaRPr lang="ru-RU" dirty="0"/>
          </a:p>
        </p:txBody>
      </p:sp>
      <p:pic>
        <p:nvPicPr>
          <p:cNvPr id="4098" name="Picture 2" descr="C:\Users\User\Downloads\1887c4b214a2453d51761b88c0cbeca8.i750x498x52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052736"/>
            <a:ext cx="2520280" cy="16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472" y="260648"/>
            <a:ext cx="7600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статическое электричество - верный помощник человека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User\Downloads\KO5292_12899557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3315" y="3068960"/>
            <a:ext cx="2457699" cy="184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2362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«Сортировка»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IMG_30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MG_3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195512"/>
            <a:ext cx="4416635" cy="260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«Гибкая вода»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IMG_3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9" y="1556792"/>
            <a:ext cx="2952328" cy="220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IMG_3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375312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«Летающая вата»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IMG_3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003" y="1739106"/>
            <a:ext cx="2354669" cy="176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IMG_30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0027" y="2996952"/>
            <a:ext cx="240585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IMG_30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8880"/>
            <a:ext cx="2654012" cy="198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65760"/>
            <a:ext cx="7915304" cy="548640"/>
          </a:xfrm>
        </p:spPr>
        <p:txBody>
          <a:bodyPr/>
          <a:lstStyle/>
          <a:p>
            <a:pPr algn="ctr"/>
            <a:r>
              <a:rPr lang="ru-RU" dirty="0" smtClean="0"/>
              <a:t>ВРЕДНЫЕ ФАКТОРЫ СТАТИЧЕКОГО ЭЛЕКТРИЧЕСТВА</a:t>
            </a:r>
            <a:endParaRPr lang="ru-RU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2419378" cy="181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357298"/>
            <a:ext cx="29908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2004" y="4429132"/>
            <a:ext cx="34719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142984"/>
            <a:ext cx="2571736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0" y="714356"/>
            <a:ext cx="2857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/>
              <a:t>электризации ленты при трении её о валики.</a:t>
            </a:r>
            <a:endParaRPr lang="ru-RU" sz="16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4429132"/>
            <a:ext cx="26741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857884" y="3357562"/>
            <a:ext cx="32861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/>
              <a:t>В атмосфере, заполненной горячей пылью, может проскочить искра и произойти возгорание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429132"/>
            <a:ext cx="28003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857488" y="3786190"/>
            <a:ext cx="29915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Искра пыли в вытяжной вентиляции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643314"/>
            <a:ext cx="2571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Электризация при  перекачке горючих  по трубам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643174" y="928670"/>
            <a:ext cx="3000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Электризация самолета </a:t>
            </a:r>
          </a:p>
          <a:p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143636" y="571480"/>
            <a:ext cx="3214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/>
              <a:t>Электризация мешает работе ткацких станков.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7643866" cy="534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от статического электричества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822960" y="1100628"/>
            <a:ext cx="6035056" cy="357984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домашних условиях устранить заряды статического электричества довольно легко: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Жидкости для борьбы со статическим электричеством (</a:t>
            </a:r>
            <a:r>
              <a:rPr lang="ru-RU" sz="2000" dirty="0" err="1" smtClean="0"/>
              <a:t>ополаскиватели</a:t>
            </a:r>
            <a:r>
              <a:rPr lang="ru-RU" sz="2000" dirty="0" smtClean="0"/>
              <a:t>,  антистатики).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Ионизаторы для ускорения стоков зарядов.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Заземляющие устройства.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Изделия для антистатической упаковки.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/>
              <a:t>Увлажнители воздуха.</a:t>
            </a:r>
          </a:p>
          <a:p>
            <a:endParaRPr lang="ru-RU" sz="2000" dirty="0" smtClean="0"/>
          </a:p>
          <a:p>
            <a:endParaRPr lang="ru-RU" dirty="0"/>
          </a:p>
        </p:txBody>
      </p:sp>
      <p:pic>
        <p:nvPicPr>
          <p:cNvPr id="1026" name="Picture 2" descr="G:\IMG_3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00782"/>
            <a:ext cx="2643174" cy="1982381"/>
          </a:xfrm>
          <a:prstGeom prst="rect">
            <a:avLst/>
          </a:prstGeom>
          <a:noFill/>
        </p:spPr>
      </p:pic>
      <p:pic>
        <p:nvPicPr>
          <p:cNvPr id="1027" name="Picture 3" descr="C:\Users\123\Downloads\fcf9c37ca99cf3152ac6883a25ba52b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4657163"/>
            <a:ext cx="2714644" cy="2026000"/>
          </a:xfrm>
          <a:prstGeom prst="rect">
            <a:avLst/>
          </a:prstGeom>
          <a:noFill/>
        </p:spPr>
      </p:pic>
      <p:pic>
        <p:nvPicPr>
          <p:cNvPr id="1028" name="Picture 4" descr="C:\Users\123\Downloads\komnataion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25" y="4881563"/>
            <a:ext cx="2809875" cy="1976437"/>
          </a:xfrm>
          <a:prstGeom prst="rect">
            <a:avLst/>
          </a:prstGeom>
          <a:noFill/>
        </p:spPr>
      </p:pic>
      <p:pic>
        <p:nvPicPr>
          <p:cNvPr id="1030" name="Picture 6" descr="C:\Users\123\Desktop\IMG_30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7984" y="1357298"/>
            <a:ext cx="2286016" cy="3296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СТАТИЧЕСКОЕ ЭЛЕКТРИЧЕСТВО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37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520940" cy="548640"/>
          </a:xfrm>
        </p:spPr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5592114"/>
          </a:xfrm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latin typeface="Times New Roman"/>
                <a:ea typeface="Times New Roman"/>
              </a:rPr>
              <a:t>Открыли явление статического электричества, древние египтяне</a:t>
            </a:r>
            <a:r>
              <a:rPr lang="ru-RU" sz="1800" dirty="0" smtClean="0">
                <a:latin typeface="Times New Roman"/>
                <a:ea typeface="Times New Roman"/>
              </a:rPr>
              <a:t>. А МЫ ЕГО ОТКРЫЛИ ДЛЯ СЕБЯ.</a:t>
            </a:r>
            <a:endParaRPr lang="ru-RU" sz="1800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latin typeface="Times New Roman"/>
                <a:ea typeface="Times New Roman"/>
              </a:rPr>
              <a:t>Статическое электричество может быть верным помощником человека, если изучить его закономерности и правильно их использовать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latin typeface="Times New Roman"/>
                <a:ea typeface="Times New Roman"/>
              </a:rPr>
              <a:t>В промышленности эта невидимая сила может превратиться в серьезную проблему. Статическое электричество способно затормозить производственный процесс или причинить непоправимый ущерб .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Электрические поля от избыточных зарядов на предметах, одежде, теле человека оказывают большую нагрузку на нервную систему человека, также чувствительна к электростатическим электрическим полям и сердечно-сосудистая система организма</a:t>
            </a:r>
            <a:endParaRPr lang="ru-RU" sz="1800" dirty="0"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От статического электричества можно избавиться, для этого необходимо придерживаться простых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правил. </a:t>
            </a:r>
            <a:r>
              <a:rPr lang="ru-RU" sz="1800" dirty="0" smtClean="0">
                <a:latin typeface="Times New Roman"/>
                <a:ea typeface="Times New Roman"/>
              </a:rPr>
              <a:t>Существуют </a:t>
            </a:r>
            <a:r>
              <a:rPr lang="ru-RU" sz="1800" dirty="0">
                <a:latin typeface="Times New Roman"/>
                <a:ea typeface="Times New Roman"/>
              </a:rPr>
              <a:t>различные методы и средства защиты от статического электричества.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2348881"/>
            <a:ext cx="7520940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ВАМИ БЫЛО ИНТЕРЕСНО РАБОТАТЬ!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93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РЕЗУЛЬТАТЫ СОЦИОЛОГИЧЕСКОГО ИССЛЕДОВАНИЯ 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785786" y="5286388"/>
            <a:ext cx="7429552" cy="548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357158" y="1000108"/>
          <a:ext cx="857256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quarter" idx="4"/>
          </p:nvPr>
        </p:nvGraphicFramePr>
        <p:xfrm>
          <a:off x="4643438" y="857232"/>
          <a:ext cx="4157692" cy="395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kk-KZ" dirty="0" smtClean="0"/>
              <a:t>Элетризация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85875"/>
            <a:ext cx="8515350" cy="4857750"/>
          </a:xfrm>
        </p:spPr>
        <p:txBody>
          <a:bodyPr/>
          <a:lstStyle/>
          <a:p>
            <a:pPr eaLnBrk="1" hangingPunct="1">
              <a:defRPr/>
            </a:pPr>
            <a:r>
              <a:rPr lang="kk-KZ" sz="2800" dirty="0" smtClean="0"/>
              <a:t>произошла от греческого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«</a:t>
            </a:r>
            <a:r>
              <a:rPr lang="ru-RU" sz="2800" dirty="0" err="1" smtClean="0"/>
              <a:t>elektron</a:t>
            </a:r>
            <a:r>
              <a:rPr lang="ru-RU" sz="2800" dirty="0" smtClean="0"/>
              <a:t>», что в переводе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означает </a:t>
            </a:r>
            <a:r>
              <a:rPr lang="ru-RU" sz="2800" dirty="0" err="1" smtClean="0"/>
              <a:t>янтарь-желтая</a:t>
            </a:r>
            <a:r>
              <a:rPr lang="ru-RU" sz="2800" dirty="0" smtClean="0"/>
              <a:t> смола.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При натирании о мех,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приобретал способность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Притягивать  другие тела.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В древней Греции явлением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электризации занимался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Фалес Милетский .Он и дал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этому явлению название.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28676" name="Picture 7" descr="янтарь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1285875"/>
            <a:ext cx="322262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(1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071938"/>
            <a:ext cx="2851150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3084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ФИЗИКА\ДанЯ\МОИ ОПЫТЫ\IMG_29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357166"/>
            <a:ext cx="5643602" cy="576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Статическое электричество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4820610" cy="3579849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Статическое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электричество — явление, связанное со скоплением электрических зарядов на поверхности тела или в объеме вещества и характеризующееся наличием электрического 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отсутствием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магнитного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полей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 descr="Картинка 34 из 675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9755" y="714356"/>
            <a:ext cx="3167085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ИЗИКА\ДанЯ\МОИ ОПЫТЫ\IMG_29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6" y="0"/>
            <a:ext cx="3280163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ФИЗИКА\ДанЯ\МОИ ОПЫТЫ\IMG_29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3517344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ФИЗИКА\ДанЯ\МОИ ОПЫТЫ\IMG_29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143248"/>
            <a:ext cx="3287613" cy="335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7" y="3643314"/>
            <a:ext cx="3086121" cy="285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Надежда\Мои документы\Мои рисунки\человек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7" y="1357298"/>
            <a:ext cx="3088171" cy="2857520"/>
          </a:xfrm>
          <a:prstGeom prst="rect">
            <a:avLst/>
          </a:prstGeom>
          <a:noFill/>
        </p:spPr>
      </p:pic>
      <p:pic>
        <p:nvPicPr>
          <p:cNvPr id="3" name="Picture 2" descr="C:\Users\User\Desktop\IMG_30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8020"/>
            <a:ext cx="4608512" cy="312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«Танцующие хлопья» </a:t>
            </a:r>
            <a:b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IMG_29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4408" y="3212976"/>
            <a:ext cx="442677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29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84" y="916603"/>
            <a:ext cx="4090880" cy="306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521</TotalTime>
  <Words>510</Words>
  <Application>Microsoft Office PowerPoint</Application>
  <PresentationFormat>Экран 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Углы</vt:lpstr>
      <vt:lpstr>Круги</vt:lpstr>
      <vt:lpstr>Слайд 1</vt:lpstr>
      <vt:lpstr>СТАТИЧЕСКОЕ ЭЛЕКТРИЧЕСТВО</vt:lpstr>
      <vt:lpstr>РЕЗУЛЬТАТЫ СОЦИОЛОГИЧЕСКОГО ИССЛЕДОВАНИЯ </vt:lpstr>
      <vt:lpstr>Элетризация</vt:lpstr>
      <vt:lpstr>Слайд 5</vt:lpstr>
      <vt:lpstr>Статическое электричество</vt:lpstr>
      <vt:lpstr>Слайд 7</vt:lpstr>
      <vt:lpstr>Слайд 8</vt:lpstr>
      <vt:lpstr>«Танцующие хлопья»  </vt:lpstr>
      <vt:lpstr>ЭЛЕКТРИЗАЦИЯ В ПРИРОДЕ - молния</vt:lpstr>
      <vt:lpstr>РЕЗУЛЬТАТЫ СТАТИСТИЧЕСКОГО ИССЛЕДОВАНИЯ</vt:lpstr>
      <vt:lpstr>Применение </vt:lpstr>
      <vt:lpstr>Слайд 13</vt:lpstr>
      <vt:lpstr>«Сортировка»  </vt:lpstr>
      <vt:lpstr>«Гибкая вода»  </vt:lpstr>
      <vt:lpstr>«Летающая вата»  </vt:lpstr>
      <vt:lpstr>ВРЕДНЫЕ ФАКТОРЫ СТАТИЧЕКОГО ЭЛЕКТРИЧЕСТВА</vt:lpstr>
      <vt:lpstr>Слайд 18</vt:lpstr>
      <vt:lpstr>Защита от статического электричества</vt:lpstr>
      <vt:lpstr>Выводы: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СТАТИЧЕСКОЕ ЭЛЕКТРИЧЕСТВО</dc:title>
  <dc:creator>User</dc:creator>
  <cp:lastModifiedBy>Надежда</cp:lastModifiedBy>
  <cp:revision>71</cp:revision>
  <dcterms:created xsi:type="dcterms:W3CDTF">2013-03-27T19:39:52Z</dcterms:created>
  <dcterms:modified xsi:type="dcterms:W3CDTF">2013-04-11T11:30:40Z</dcterms:modified>
</cp:coreProperties>
</file>